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305" r:id="rId43"/>
    <p:sldId id="298" r:id="rId44"/>
    <p:sldId id="299" r:id="rId45"/>
    <p:sldId id="300" r:id="rId46"/>
    <p:sldId id="301" r:id="rId47"/>
    <p:sldId id="302" r:id="rId48"/>
    <p:sldId id="303" r:id="rId49"/>
    <p:sldId id="304" r:id="rId50"/>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8" d="100"/>
          <a:sy n="78" d="100"/>
        </p:scale>
        <p:origin x="-11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F1C25214-5425-435A-ADA0-1496309E437C}"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34115332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1C25214-5425-435A-ADA0-1496309E437C}"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2571611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1C25214-5425-435A-ADA0-1496309E437C}"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341395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F1C25214-5425-435A-ADA0-1496309E437C}"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3017207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F1C25214-5425-435A-ADA0-1496309E437C}" type="datetimeFigureOut">
              <a:rPr lang="pt-BR" smtClean="0"/>
              <a:t>03/07/2019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587811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F1C25214-5425-435A-ADA0-1496309E437C}" type="datetimeFigureOut">
              <a:rPr lang="pt-BR" smtClean="0"/>
              <a:t>03/07/2019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2003558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F1C25214-5425-435A-ADA0-1496309E437C}" type="datetimeFigureOut">
              <a:rPr lang="pt-BR" smtClean="0"/>
              <a:t>03/07/2019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208998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F1C25214-5425-435A-ADA0-1496309E437C}" type="datetimeFigureOut">
              <a:rPr lang="pt-BR" smtClean="0"/>
              <a:t>03/07/2019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2319343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F1C25214-5425-435A-ADA0-1496309E437C}" type="datetimeFigureOut">
              <a:rPr lang="pt-BR" smtClean="0"/>
              <a:t>03/07/2019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133683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1C25214-5425-435A-ADA0-1496309E437C}" type="datetimeFigureOut">
              <a:rPr lang="pt-BR" smtClean="0"/>
              <a:t>03/07/2019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277025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F1C25214-5425-435A-ADA0-1496309E437C}" type="datetimeFigureOut">
              <a:rPr lang="pt-BR" smtClean="0"/>
              <a:t>03/07/2019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207F4E5C-B18C-4EE4-8A74-EBC4FB242E10}" type="slidenum">
              <a:rPr lang="pt-BR" smtClean="0"/>
              <a:t>‹nº›</a:t>
            </a:fld>
            <a:endParaRPr lang="pt-BR"/>
          </a:p>
        </p:txBody>
      </p:sp>
    </p:spTree>
    <p:extLst>
      <p:ext uri="{BB962C8B-B14F-4D97-AF65-F5344CB8AC3E}">
        <p14:creationId xmlns:p14="http://schemas.microsoft.com/office/powerpoint/2010/main" val="254202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25214-5425-435A-ADA0-1496309E437C}" type="datetimeFigureOut">
              <a:rPr lang="pt-BR" smtClean="0"/>
              <a:t>03/07/2019</a:t>
            </a:fld>
            <a:endParaRPr lang="pt-BR"/>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F4E5C-B18C-4EE4-8A74-EBC4FB242E10}" type="slidenum">
              <a:rPr lang="pt-BR" smtClean="0"/>
              <a:t>‹nº›</a:t>
            </a:fld>
            <a:endParaRPr lang="pt-BR"/>
          </a:p>
        </p:txBody>
      </p:sp>
    </p:spTree>
    <p:extLst>
      <p:ext uri="{BB962C8B-B14F-4D97-AF65-F5344CB8AC3E}">
        <p14:creationId xmlns:p14="http://schemas.microsoft.com/office/powerpoint/2010/main" val="2563853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6810" t="-1643"/>
          <a:stretch/>
        </p:blipFill>
        <p:spPr bwMode="auto">
          <a:xfrm>
            <a:off x="-1422400" y="-145143"/>
            <a:ext cx="10602912" cy="7287055"/>
          </a:xfrm>
          <a:prstGeom prst="rect">
            <a:avLst/>
          </a:prstGeom>
          <a:noFill/>
          <a:ln>
            <a:noFill/>
          </a:ln>
          <a:effectLst>
            <a:softEdge rad="317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ctrTitle"/>
          </p:nvPr>
        </p:nvSpPr>
        <p:spPr>
          <a:xfrm>
            <a:off x="648072" y="764705"/>
            <a:ext cx="8532440" cy="3528391"/>
          </a:xfrm>
        </p:spPr>
        <p:txBody>
          <a:bodyPr>
            <a:noAutofit/>
          </a:bodyPr>
          <a:lstStyle/>
          <a:p>
            <a:r>
              <a:rPr lang="pt-BR" sz="6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 USO DE </a:t>
            </a:r>
            <a:r>
              <a:rPr lang="pt-BR" sz="6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pt-BR" sz="6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pt-BR" sz="66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MINI-IMPLANTE NA </a:t>
            </a:r>
            <a:r>
              <a:rPr lang="pt-BR" sz="66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ORTODONTIA </a:t>
            </a:r>
            <a:r>
              <a:rPr lang="pt-BR" sz="6600" dirty="0"/>
              <a:t/>
            </a:r>
            <a:br>
              <a:rPr lang="pt-BR" sz="6600" dirty="0"/>
            </a:br>
            <a:endParaRPr lang="pt-BR" sz="6600" dirty="0"/>
          </a:p>
        </p:txBody>
      </p:sp>
      <p:sp>
        <p:nvSpPr>
          <p:cNvPr id="3" name="Subtítulo 2"/>
          <p:cNvSpPr>
            <a:spLocks noGrp="1"/>
          </p:cNvSpPr>
          <p:nvPr>
            <p:ph type="subTitle" idx="1"/>
          </p:nvPr>
        </p:nvSpPr>
        <p:spPr>
          <a:xfrm>
            <a:off x="2483768" y="5420816"/>
            <a:ext cx="6796844" cy="1437184"/>
          </a:xfrm>
        </p:spPr>
        <p:txBody>
          <a:bodyPr/>
          <a:lstStyle/>
          <a:p>
            <a:r>
              <a:rPr lang="pt-BR" dirty="0" smtClean="0"/>
              <a:t>ORIENTADO: </a:t>
            </a:r>
            <a:r>
              <a:rPr lang="pt-BR" dirty="0" smtClean="0"/>
              <a:t>WILSON ROCHA DIAS</a:t>
            </a:r>
            <a:endParaRPr lang="pt-BR" dirty="0" smtClean="0"/>
          </a:p>
          <a:p>
            <a:r>
              <a:rPr lang="pt-BR" dirty="0" smtClean="0"/>
              <a:t>ORIENTADOR: </a:t>
            </a:r>
            <a:r>
              <a:rPr lang="pt-BR" dirty="0" smtClean="0"/>
              <a:t>DR. LUIZ PEDRO ABDALA</a:t>
            </a:r>
            <a:endParaRPr lang="pt-BR" dirty="0"/>
          </a:p>
        </p:txBody>
      </p:sp>
    </p:spTree>
    <p:extLst>
      <p:ext uri="{BB962C8B-B14F-4D97-AF65-F5344CB8AC3E}">
        <p14:creationId xmlns:p14="http://schemas.microsoft.com/office/powerpoint/2010/main" val="2956096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p:txBody>
          <a:bodyPr/>
          <a:lstStyle/>
          <a:p>
            <a:pPr algn="l"/>
            <a:r>
              <a:rPr lang="pt-BR" u="sng" dirty="0"/>
              <a:t>OBJETIVO</a:t>
            </a:r>
            <a:endParaRPr lang="pt-BR" dirty="0"/>
          </a:p>
        </p:txBody>
      </p:sp>
      <p:sp>
        <p:nvSpPr>
          <p:cNvPr id="3" name="Espaço Reservado para Conteúdo 2"/>
          <p:cNvSpPr>
            <a:spLocks noGrp="1"/>
          </p:cNvSpPr>
          <p:nvPr>
            <p:ph idx="1"/>
          </p:nvPr>
        </p:nvSpPr>
        <p:spPr>
          <a:xfrm>
            <a:off x="457200" y="1484784"/>
            <a:ext cx="8507288" cy="4641379"/>
          </a:xfrm>
        </p:spPr>
        <p:txBody>
          <a:bodyPr/>
          <a:lstStyle/>
          <a:p>
            <a:r>
              <a:rPr lang="pt-BR" dirty="0"/>
              <a:t>O objetivo deste trabalho foi o de revisar a literatura relativa à utilização de </a:t>
            </a:r>
            <a:r>
              <a:rPr lang="pt-BR" dirty="0" err="1"/>
              <a:t>mini-parafuso</a:t>
            </a:r>
            <a:r>
              <a:rPr lang="pt-BR" dirty="0"/>
              <a:t> ortodôntico por meio de exposição cirúrgica, observando a forma, o </a:t>
            </a:r>
            <a:r>
              <a:rPr lang="pt-BR" i="1" dirty="0"/>
              <a:t>design</a:t>
            </a:r>
            <a:r>
              <a:rPr lang="pt-BR" dirty="0"/>
              <a:t> e as medidas desses </a:t>
            </a:r>
            <a:r>
              <a:rPr lang="pt-BR" dirty="0" err="1"/>
              <a:t>mini-implantes</a:t>
            </a:r>
            <a:r>
              <a:rPr lang="pt-BR" dirty="0"/>
              <a:t> e as vantagens e as desvantagens do uso desses artefatos.</a:t>
            </a:r>
          </a:p>
          <a:p>
            <a:endParaRPr lang="pt-BR" dirty="0"/>
          </a:p>
        </p:txBody>
      </p:sp>
    </p:spTree>
    <p:extLst>
      <p:ext uri="{BB962C8B-B14F-4D97-AF65-F5344CB8AC3E}">
        <p14:creationId xmlns:p14="http://schemas.microsoft.com/office/powerpoint/2010/main" val="20366236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5510" y="-5858"/>
            <a:ext cx="3042675" cy="7035258"/>
          </a:xfrm>
          <a:prstGeom prst="rect">
            <a:avLst/>
          </a:prstGeom>
          <a:noFill/>
          <a:ln>
            <a:noFill/>
          </a:ln>
          <a:effectLst>
            <a:softEdge rad="317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683568" y="1772816"/>
            <a:ext cx="5904656" cy="1143000"/>
          </a:xfrm>
        </p:spPr>
        <p:txBody>
          <a:bodyPr>
            <a:noAutofit/>
          </a:bodyPr>
          <a:lstStyle/>
          <a:p>
            <a:r>
              <a:rPr lang="pt-BR" sz="60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REVISÃO </a:t>
            </a:r>
            <a:br>
              <a:rPr lang="pt-BR" sz="60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pt-BR" sz="6000" i="1" u="sng"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 LITERATURA</a:t>
            </a:r>
            <a:endParaRPr lang="pt-BR" sz="6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37090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6512" y="188640"/>
            <a:ext cx="8579296" cy="1143000"/>
          </a:xfrm>
        </p:spPr>
        <p:txBody>
          <a:bodyPr>
            <a:normAutofit/>
          </a:bodyPr>
          <a:lstStyle/>
          <a:p>
            <a:pPr algn="l"/>
            <a:r>
              <a:rPr lang="pt-BR" sz="4000" i="1" u="sng" dirty="0">
                <a:latin typeface="Times New Roman" panose="02020603050405020304" pitchFamily="18" charset="0"/>
                <a:cs typeface="Times New Roman" panose="02020603050405020304" pitchFamily="18" charset="0"/>
              </a:rPr>
              <a:t>REVISÃO </a:t>
            </a:r>
            <a:r>
              <a:rPr lang="pt-BR" sz="4000" i="1" u="sng" dirty="0" smtClean="0">
                <a:latin typeface="Times New Roman" panose="02020603050405020304" pitchFamily="18" charset="0"/>
                <a:cs typeface="Times New Roman" panose="02020603050405020304" pitchFamily="18" charset="0"/>
              </a:rPr>
              <a:t>DE </a:t>
            </a:r>
            <a:r>
              <a:rPr lang="pt-BR" sz="4000" i="1" u="sng" dirty="0">
                <a:latin typeface="Times New Roman" panose="02020603050405020304" pitchFamily="18" charset="0"/>
                <a:cs typeface="Times New Roman" panose="02020603050405020304" pitchFamily="18" charset="0"/>
              </a:rPr>
              <a:t>LITERATURA</a:t>
            </a:r>
            <a:endParaRPr lang="pt-BR" sz="4000" dirty="0"/>
          </a:p>
        </p:txBody>
      </p:sp>
      <p:sp>
        <p:nvSpPr>
          <p:cNvPr id="3" name="Espaço Reservado para Conteúdo 2"/>
          <p:cNvSpPr>
            <a:spLocks noGrp="1"/>
          </p:cNvSpPr>
          <p:nvPr>
            <p:ph idx="1"/>
          </p:nvPr>
        </p:nvSpPr>
        <p:spPr>
          <a:xfrm>
            <a:off x="457200" y="1412776"/>
            <a:ext cx="8507288" cy="5256584"/>
          </a:xfrm>
        </p:spPr>
        <p:txBody>
          <a:bodyPr>
            <a:normAutofit/>
          </a:bodyPr>
          <a:lstStyle/>
          <a:p>
            <a:r>
              <a:rPr lang="pt-BR" dirty="0"/>
              <a:t>Segundo </a:t>
            </a:r>
            <a:r>
              <a:rPr lang="pt-BR" dirty="0" err="1"/>
              <a:t>Proffit</a:t>
            </a:r>
            <a:r>
              <a:rPr lang="pt-BR" dirty="0"/>
              <a:t> (1993), uma das alternativas para intrusão dos </a:t>
            </a:r>
            <a:r>
              <a:rPr lang="pt-BR" dirty="0" smtClean="0"/>
              <a:t>molares e ancoragem </a:t>
            </a:r>
            <a:r>
              <a:rPr lang="pt-BR" dirty="0"/>
              <a:t>é utilizar aparelhos </a:t>
            </a:r>
            <a:r>
              <a:rPr lang="pt-BR" dirty="0" err="1"/>
              <a:t>extra-bucais</a:t>
            </a:r>
            <a:r>
              <a:rPr lang="pt-BR" dirty="0"/>
              <a:t> de alta tração, </a:t>
            </a:r>
            <a:r>
              <a:rPr lang="pt-BR" dirty="0" err="1"/>
              <a:t>mentoneiras</a:t>
            </a:r>
            <a:r>
              <a:rPr lang="pt-BR" dirty="0"/>
              <a:t> verticais ou </a:t>
            </a:r>
            <a:r>
              <a:rPr lang="pt-BR" i="1" dirty="0" err="1"/>
              <a:t>bite</a:t>
            </a:r>
            <a:r>
              <a:rPr lang="pt-BR" i="1" dirty="0"/>
              <a:t> </a:t>
            </a:r>
            <a:r>
              <a:rPr lang="pt-BR" i="1" dirty="0" err="1"/>
              <a:t>blocks</a:t>
            </a:r>
            <a:r>
              <a:rPr lang="pt-BR" dirty="0"/>
              <a:t>, </a:t>
            </a:r>
            <a:r>
              <a:rPr lang="pt-BR" dirty="0" err="1"/>
              <a:t>Iscan</a:t>
            </a:r>
            <a:r>
              <a:rPr lang="pt-BR" dirty="0"/>
              <a:t> e </a:t>
            </a:r>
            <a:r>
              <a:rPr lang="pt-BR" dirty="0" err="1"/>
              <a:t>Sariso</a:t>
            </a:r>
            <a:r>
              <a:rPr lang="pt-BR" dirty="0"/>
              <a:t> (1997</a:t>
            </a:r>
            <a:r>
              <a:rPr lang="pt-BR" dirty="0" smtClean="0"/>
              <a:t>)</a:t>
            </a:r>
          </a:p>
          <a:p>
            <a:r>
              <a:rPr lang="pt-BR" dirty="0" smtClean="0"/>
              <a:t>Estes </a:t>
            </a:r>
            <a:r>
              <a:rPr lang="pt-BR" dirty="0"/>
              <a:t>podem minimizar os efeitos indesejáveis</a:t>
            </a:r>
            <a:r>
              <a:rPr lang="pt-BR" dirty="0" smtClean="0"/>
              <a:t>,</a:t>
            </a:r>
          </a:p>
          <a:p>
            <a:r>
              <a:rPr lang="pt-BR" dirty="0" smtClean="0"/>
              <a:t>É </a:t>
            </a:r>
            <a:r>
              <a:rPr lang="pt-BR" dirty="0"/>
              <a:t>necessária uma alta colaboração do paciente </a:t>
            </a:r>
            <a:endParaRPr lang="pt-BR" dirty="0" smtClean="0"/>
          </a:p>
          <a:p>
            <a:r>
              <a:rPr lang="pt-BR" dirty="0" smtClean="0"/>
              <a:t>Antiestéticos </a:t>
            </a:r>
            <a:r>
              <a:rPr lang="pt-BR" dirty="0"/>
              <a:t>e desconfortáveis.</a:t>
            </a:r>
          </a:p>
          <a:p>
            <a:endParaRPr lang="pt-BR" dirty="0"/>
          </a:p>
        </p:txBody>
      </p:sp>
    </p:spTree>
    <p:extLst>
      <p:ext uri="{BB962C8B-B14F-4D97-AF65-F5344CB8AC3E}">
        <p14:creationId xmlns:p14="http://schemas.microsoft.com/office/powerpoint/2010/main" val="24653481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998984"/>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5496" y="116632"/>
            <a:ext cx="8712968" cy="1143000"/>
          </a:xfrm>
        </p:spPr>
        <p:txBody>
          <a:bodyPr>
            <a:normAutofit fontScale="90000"/>
          </a:bodyPr>
          <a:lstStyle/>
          <a:p>
            <a:pPr algn="l"/>
            <a:r>
              <a:rPr lang="pt-BR" u="sng" dirty="0"/>
              <a:t>OS MINI-IMPLANTES - CARACTERÍSTICAS</a:t>
            </a:r>
          </a:p>
        </p:txBody>
      </p:sp>
      <p:sp>
        <p:nvSpPr>
          <p:cNvPr id="3" name="Espaço Reservado para Conteúdo 2"/>
          <p:cNvSpPr>
            <a:spLocks noGrp="1"/>
          </p:cNvSpPr>
          <p:nvPr>
            <p:ph idx="1"/>
          </p:nvPr>
        </p:nvSpPr>
        <p:spPr>
          <a:xfrm>
            <a:off x="457200" y="1484784"/>
            <a:ext cx="8507288" cy="4641379"/>
          </a:xfrm>
        </p:spPr>
        <p:txBody>
          <a:bodyPr>
            <a:normAutofit lnSpcReduction="10000"/>
          </a:bodyPr>
          <a:lstStyle/>
          <a:p>
            <a:r>
              <a:rPr lang="pt-BR" dirty="0" smtClean="0"/>
              <a:t>São </a:t>
            </a:r>
            <a:r>
              <a:rPr lang="pt-BR" dirty="0"/>
              <a:t>construídos utilizando-se ligas de titânio</a:t>
            </a:r>
            <a:r>
              <a:rPr lang="pt-BR" dirty="0" smtClean="0"/>
              <a:t>.</a:t>
            </a:r>
          </a:p>
          <a:p>
            <a:pPr marL="0" indent="0">
              <a:buNone/>
            </a:pPr>
            <a:r>
              <a:rPr lang="pt-BR" dirty="0" smtClean="0"/>
              <a:t> </a:t>
            </a:r>
          </a:p>
          <a:p>
            <a:r>
              <a:rPr lang="pt-BR" dirty="0" smtClean="0"/>
              <a:t>Encontrados </a:t>
            </a:r>
            <a:r>
              <a:rPr lang="pt-BR" dirty="0"/>
              <a:t>no comércio especializado </a:t>
            </a:r>
            <a:r>
              <a:rPr lang="pt-BR" dirty="0" smtClean="0"/>
              <a:t>em:</a:t>
            </a:r>
          </a:p>
          <a:p>
            <a:pPr>
              <a:buFont typeface="Wingdings" panose="05000000000000000000" pitchFamily="2" charset="2"/>
              <a:buChar char="ü"/>
            </a:pPr>
            <a:r>
              <a:rPr lang="pt-BR" dirty="0" smtClean="0"/>
              <a:t> formas</a:t>
            </a:r>
          </a:p>
          <a:p>
            <a:pPr>
              <a:buFont typeface="Wingdings" panose="05000000000000000000" pitchFamily="2" charset="2"/>
              <a:buChar char="ü"/>
            </a:pPr>
            <a:endParaRPr lang="pt-BR" dirty="0" smtClean="0"/>
          </a:p>
          <a:p>
            <a:pPr>
              <a:buFont typeface="Wingdings" panose="05000000000000000000" pitchFamily="2" charset="2"/>
              <a:buChar char="ü"/>
            </a:pPr>
            <a:r>
              <a:rPr lang="pt-BR" i="1" dirty="0" smtClean="0"/>
              <a:t>Design</a:t>
            </a:r>
          </a:p>
          <a:p>
            <a:pPr>
              <a:buFont typeface="Wingdings" panose="05000000000000000000" pitchFamily="2" charset="2"/>
              <a:buChar char="ü"/>
            </a:pPr>
            <a:endParaRPr lang="pt-BR" i="1" dirty="0" smtClean="0"/>
          </a:p>
          <a:p>
            <a:pPr>
              <a:buFont typeface="Wingdings" panose="05000000000000000000" pitchFamily="2" charset="2"/>
              <a:buChar char="ü"/>
            </a:pPr>
            <a:r>
              <a:rPr lang="pt-BR" dirty="0" smtClean="0"/>
              <a:t>Medidas </a:t>
            </a:r>
            <a:r>
              <a:rPr lang="pt-BR" dirty="0"/>
              <a:t>as mais variadas </a:t>
            </a:r>
            <a:r>
              <a:rPr lang="pt-BR" dirty="0" smtClean="0"/>
              <a:t>possíveis. </a:t>
            </a:r>
            <a:endParaRPr lang="pt-BR" dirty="0"/>
          </a:p>
        </p:txBody>
      </p:sp>
    </p:spTree>
    <p:extLst>
      <p:ext uri="{BB962C8B-B14F-4D97-AF65-F5344CB8AC3E}">
        <p14:creationId xmlns:p14="http://schemas.microsoft.com/office/powerpoint/2010/main" val="1031771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5496" y="116632"/>
            <a:ext cx="8579296" cy="1143000"/>
          </a:xfrm>
        </p:spPr>
        <p:txBody>
          <a:bodyPr>
            <a:normAutofit fontScale="90000"/>
          </a:bodyPr>
          <a:lstStyle/>
          <a:p>
            <a:pPr algn="l"/>
            <a:r>
              <a:rPr lang="pt-BR" u="sng" dirty="0"/>
              <a:t>OS MINI-IMPLANTES - CARACTERÍSTICAS</a:t>
            </a:r>
            <a:endParaRPr lang="pt-BR" dirty="0"/>
          </a:p>
        </p:txBody>
      </p:sp>
      <p:sp>
        <p:nvSpPr>
          <p:cNvPr id="3" name="Espaço Reservado para Conteúdo 2"/>
          <p:cNvSpPr>
            <a:spLocks noGrp="1"/>
          </p:cNvSpPr>
          <p:nvPr>
            <p:ph idx="1"/>
          </p:nvPr>
        </p:nvSpPr>
        <p:spPr>
          <a:xfrm>
            <a:off x="457200" y="1600200"/>
            <a:ext cx="8507288" cy="5069160"/>
          </a:xfrm>
        </p:spPr>
        <p:txBody>
          <a:bodyPr>
            <a:normAutofit fontScale="92500"/>
          </a:bodyPr>
          <a:lstStyle/>
          <a:p>
            <a:r>
              <a:rPr lang="pt-BR" dirty="0"/>
              <a:t>Todos eles apresentam três partes, bem distintas: </a:t>
            </a:r>
            <a:endParaRPr lang="pt-BR" dirty="0" smtClean="0"/>
          </a:p>
          <a:p>
            <a:endParaRPr lang="pt-BR" dirty="0" smtClean="0"/>
          </a:p>
          <a:p>
            <a:pPr>
              <a:buFont typeface="Wingdings" panose="05000000000000000000" pitchFamily="2" charset="2"/>
              <a:buChar char="ü"/>
            </a:pPr>
            <a:r>
              <a:rPr lang="pt-BR" dirty="0" smtClean="0"/>
              <a:t>Cabeça </a:t>
            </a:r>
            <a:r>
              <a:rPr lang="pt-BR" dirty="0"/>
              <a:t>onde são instalados os dispositivos </a:t>
            </a:r>
            <a:r>
              <a:rPr lang="pt-BR" dirty="0" smtClean="0"/>
              <a:t>ortodônticos;</a:t>
            </a:r>
            <a:r>
              <a:rPr lang="pt-BR" sz="1000" dirty="0" smtClean="0"/>
              <a:t> FIOS AMARRILHO MOLAS ELASTICOS</a:t>
            </a:r>
            <a:endParaRPr lang="pt-BR" dirty="0" smtClean="0"/>
          </a:p>
          <a:p>
            <a:pPr>
              <a:buFont typeface="Wingdings" panose="05000000000000000000" pitchFamily="2" charset="2"/>
              <a:buChar char="ü"/>
            </a:pPr>
            <a:r>
              <a:rPr lang="pt-BR" dirty="0"/>
              <a:t>P</a:t>
            </a:r>
            <a:r>
              <a:rPr lang="pt-BR" dirty="0" smtClean="0"/>
              <a:t>escoço </a:t>
            </a:r>
            <a:r>
              <a:rPr lang="pt-BR" dirty="0"/>
              <a:t>também chamado de </a:t>
            </a:r>
            <a:r>
              <a:rPr lang="pt-BR" dirty="0" err="1"/>
              <a:t>transmucosa</a:t>
            </a:r>
            <a:r>
              <a:rPr lang="pt-BR" dirty="0"/>
              <a:t>, que é uma região intermediária em geral lisa para facilitar a acomodação dos tecidos </a:t>
            </a:r>
            <a:r>
              <a:rPr lang="pt-BR" dirty="0" err="1"/>
              <a:t>peri</a:t>
            </a:r>
            <a:r>
              <a:rPr lang="pt-BR" dirty="0"/>
              <a:t>-implantares </a:t>
            </a:r>
            <a:r>
              <a:rPr lang="pt-BR" sz="800" dirty="0" smtClean="0"/>
              <a:t>POLIMENTO E TAMNAH</a:t>
            </a:r>
            <a:endParaRPr lang="pt-BR" dirty="0" smtClean="0"/>
          </a:p>
          <a:p>
            <a:pPr>
              <a:buFont typeface="Wingdings" panose="05000000000000000000" pitchFamily="2" charset="2"/>
              <a:buChar char="ü"/>
            </a:pPr>
            <a:r>
              <a:rPr lang="pt-BR" dirty="0" smtClean="0"/>
              <a:t>Porção </a:t>
            </a:r>
            <a:r>
              <a:rPr lang="pt-BR" dirty="0" err="1"/>
              <a:t>rosqueável</a:t>
            </a:r>
            <a:r>
              <a:rPr lang="pt-BR" dirty="0"/>
              <a:t>, </a:t>
            </a:r>
            <a:r>
              <a:rPr lang="pt-BR" dirty="0" smtClean="0"/>
              <a:t>que </a:t>
            </a:r>
            <a:r>
              <a:rPr lang="pt-BR" dirty="0"/>
              <a:t>é a parte mais ativa do </a:t>
            </a:r>
            <a:r>
              <a:rPr lang="pt-BR" dirty="0" err="1" smtClean="0"/>
              <a:t>mini-implante</a:t>
            </a:r>
            <a:r>
              <a:rPr lang="pt-BR" dirty="0" smtClean="0"/>
              <a:t> </a:t>
            </a:r>
            <a:r>
              <a:rPr lang="pt-BR" sz="800" dirty="0" smtClean="0"/>
              <a:t>1 2 MM DEPENDENDO ONDE VAI SER  IMPLANTADO</a:t>
            </a:r>
            <a:endParaRPr lang="pt-BR" dirty="0" smtClean="0"/>
          </a:p>
          <a:p>
            <a:pPr marL="0" indent="0" algn="r">
              <a:buNone/>
            </a:pPr>
            <a:r>
              <a:rPr lang="pt-BR" sz="2200" dirty="0"/>
              <a:t>(NOJIMA et al., 2006).</a:t>
            </a:r>
          </a:p>
        </p:txBody>
      </p:sp>
    </p:spTree>
    <p:extLst>
      <p:ext uri="{BB962C8B-B14F-4D97-AF65-F5344CB8AC3E}">
        <p14:creationId xmlns:p14="http://schemas.microsoft.com/office/powerpoint/2010/main" val="2868852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6512" y="44624"/>
            <a:ext cx="8686800" cy="1143000"/>
          </a:xfrm>
        </p:spPr>
        <p:txBody>
          <a:bodyPr>
            <a:normAutofit fontScale="90000"/>
          </a:bodyPr>
          <a:lstStyle/>
          <a:p>
            <a:pPr algn="l"/>
            <a:r>
              <a:rPr lang="pt-BR" u="sng" dirty="0"/>
              <a:t>OS MINI-IMPLANTES - CARACTERÍSTICAS</a:t>
            </a:r>
            <a:endParaRPr lang="pt-BR" dirty="0"/>
          </a:p>
        </p:txBody>
      </p:sp>
      <p:sp>
        <p:nvSpPr>
          <p:cNvPr id="3" name="Espaço Reservado para Conteúdo 2"/>
          <p:cNvSpPr>
            <a:spLocks noGrp="1"/>
          </p:cNvSpPr>
          <p:nvPr>
            <p:ph idx="1"/>
          </p:nvPr>
        </p:nvSpPr>
        <p:spPr>
          <a:xfrm>
            <a:off x="457200" y="1600200"/>
            <a:ext cx="8579296" cy="5069160"/>
          </a:xfrm>
        </p:spPr>
        <p:txBody>
          <a:bodyPr>
            <a:normAutofit lnSpcReduction="10000"/>
          </a:bodyPr>
          <a:lstStyle/>
          <a:p>
            <a:r>
              <a:rPr lang="pt-BR" dirty="0"/>
              <a:t>As características do material de fabricação dos </a:t>
            </a:r>
            <a:r>
              <a:rPr lang="pt-BR" dirty="0" err="1"/>
              <a:t>mini-implantes</a:t>
            </a:r>
            <a:r>
              <a:rPr lang="pt-BR" dirty="0"/>
              <a:t> permitem que os mesmos se tornem mais ou menos </a:t>
            </a:r>
            <a:r>
              <a:rPr lang="pt-BR" dirty="0" err="1" smtClean="0"/>
              <a:t>biocompatíveis</a:t>
            </a:r>
            <a:endParaRPr lang="pt-BR" dirty="0" smtClean="0"/>
          </a:p>
          <a:p>
            <a:pPr>
              <a:buFont typeface="Wingdings" panose="05000000000000000000" pitchFamily="2" charset="2"/>
              <a:buChar char="ü"/>
            </a:pPr>
            <a:r>
              <a:rPr lang="pt-BR" dirty="0" smtClean="0"/>
              <a:t>O fabricado </a:t>
            </a:r>
            <a:r>
              <a:rPr lang="pt-BR" dirty="0"/>
              <a:t>com titânio </a:t>
            </a:r>
            <a:r>
              <a:rPr lang="pt-BR" dirty="0" smtClean="0"/>
              <a:t> </a:t>
            </a:r>
            <a:r>
              <a:rPr lang="pt-BR" dirty="0"/>
              <a:t>puro apresenta uma menor resistência à </a:t>
            </a:r>
            <a:r>
              <a:rPr lang="pt-BR" dirty="0" err="1" smtClean="0"/>
              <a:t>fadiga,necessitando</a:t>
            </a:r>
            <a:r>
              <a:rPr lang="pt-BR" dirty="0" smtClean="0"/>
              <a:t> de </a:t>
            </a:r>
            <a:r>
              <a:rPr lang="pt-BR" dirty="0" err="1"/>
              <a:t>fresagem</a:t>
            </a:r>
            <a:r>
              <a:rPr lang="pt-BR" dirty="0"/>
              <a:t> prévia à sua inserção, para não sofrer </a:t>
            </a:r>
            <a:r>
              <a:rPr lang="pt-BR" dirty="0" smtClean="0"/>
              <a:t>fraturas.</a:t>
            </a:r>
          </a:p>
          <a:p>
            <a:pPr>
              <a:buFont typeface="Wingdings" panose="05000000000000000000" pitchFamily="2" charset="2"/>
              <a:buChar char="ü"/>
            </a:pPr>
            <a:r>
              <a:rPr lang="pt-BR" dirty="0" smtClean="0"/>
              <a:t>Liga </a:t>
            </a:r>
            <a:r>
              <a:rPr lang="pt-BR" dirty="0"/>
              <a:t>de titânio apresenta menor risco de fratura e por não promover uma completa </a:t>
            </a:r>
            <a:r>
              <a:rPr lang="pt-BR" dirty="0" err="1"/>
              <a:t>osteointegração</a:t>
            </a:r>
            <a:r>
              <a:rPr lang="pt-BR" dirty="0"/>
              <a:t>, é mais facilmente </a:t>
            </a:r>
            <a:r>
              <a:rPr lang="pt-BR" dirty="0" smtClean="0"/>
              <a:t>removido.</a:t>
            </a:r>
          </a:p>
          <a:p>
            <a:pPr marL="0" indent="0" algn="r">
              <a:buNone/>
            </a:pPr>
            <a:r>
              <a:rPr lang="pt-BR" sz="2000" dirty="0"/>
              <a:t>(ARAÚJO et al., 2006; LEE, J.S. et al., 2007</a:t>
            </a:r>
            <a:r>
              <a:rPr lang="pt-BR" sz="2000" dirty="0" smtClean="0"/>
              <a:t>)</a:t>
            </a:r>
            <a:endParaRPr lang="pt-BR" sz="2000" dirty="0"/>
          </a:p>
        </p:txBody>
      </p:sp>
    </p:spTree>
    <p:extLst>
      <p:ext uri="{BB962C8B-B14F-4D97-AF65-F5344CB8AC3E}">
        <p14:creationId xmlns:p14="http://schemas.microsoft.com/office/powerpoint/2010/main" val="652741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274638"/>
            <a:ext cx="8856984" cy="1143000"/>
          </a:xfrm>
        </p:spPr>
        <p:txBody>
          <a:bodyPr>
            <a:normAutofit fontScale="90000"/>
          </a:bodyPr>
          <a:lstStyle/>
          <a:p>
            <a:pPr algn="l"/>
            <a:r>
              <a:rPr lang="pt-BR" u="sng" dirty="0"/>
              <a:t>NOMENCLATURA E TIPOS DE MINI-IMPLANTES</a:t>
            </a:r>
          </a:p>
        </p:txBody>
      </p:sp>
      <p:sp>
        <p:nvSpPr>
          <p:cNvPr id="3" name="Espaço Reservado para Conteúdo 2"/>
          <p:cNvSpPr>
            <a:spLocks noGrp="1"/>
          </p:cNvSpPr>
          <p:nvPr>
            <p:ph idx="1"/>
          </p:nvPr>
        </p:nvSpPr>
        <p:spPr>
          <a:xfrm>
            <a:off x="457200" y="1600200"/>
            <a:ext cx="8229600" cy="4997152"/>
          </a:xfrm>
        </p:spPr>
        <p:txBody>
          <a:bodyPr>
            <a:normAutofit fontScale="92500" lnSpcReduction="10000"/>
          </a:bodyPr>
          <a:lstStyle/>
          <a:p>
            <a:r>
              <a:rPr lang="pt-BR" dirty="0"/>
              <a:t>“Dispositivo de Ancoragem Temporária” (DAT), que se refere a “todas as variações de implantes, parafusos, pinos e </a:t>
            </a:r>
            <a:r>
              <a:rPr lang="pt-BR" i="1" dirty="0" err="1"/>
              <a:t>onplants</a:t>
            </a:r>
            <a:r>
              <a:rPr lang="pt-BR" dirty="0"/>
              <a:t> que são instalados em especial para promover ancoragem ortodôntica sendo removidos após a terapia </a:t>
            </a:r>
            <a:r>
              <a:rPr lang="pt-BR" dirty="0" err="1"/>
              <a:t>biomecância</a:t>
            </a:r>
            <a:r>
              <a:rPr lang="pt-BR" dirty="0"/>
              <a:t>” </a:t>
            </a:r>
            <a:r>
              <a:rPr lang="pt-BR" dirty="0" smtClean="0"/>
              <a:t>.</a:t>
            </a:r>
          </a:p>
          <a:p>
            <a:pPr marL="0" indent="0" algn="r">
              <a:buNone/>
            </a:pPr>
            <a:r>
              <a:rPr lang="pt-BR" sz="2200" dirty="0"/>
              <a:t>(MAH; BERGSTRAND, 2005</a:t>
            </a:r>
            <a:r>
              <a:rPr lang="pt-BR" sz="2200" dirty="0" smtClean="0"/>
              <a:t>)</a:t>
            </a:r>
          </a:p>
          <a:p>
            <a:pPr marL="0" indent="0" algn="r">
              <a:buNone/>
            </a:pPr>
            <a:r>
              <a:rPr lang="pt-BR" sz="2200" dirty="0" smtClean="0"/>
              <a:t> </a:t>
            </a:r>
          </a:p>
          <a:p>
            <a:r>
              <a:rPr lang="pt-BR" dirty="0"/>
              <a:t>Lee et al., (2007) mencionam, que para conseguir um sentido mais amplo, seria interessante utilizar em Ortodontia, o termo “sistema de ancoragem esquelética” (SAS).</a:t>
            </a:r>
            <a:endParaRPr lang="pt-BR" dirty="0" smtClean="0"/>
          </a:p>
          <a:p>
            <a:endParaRPr lang="pt-BR" dirty="0" smtClean="0"/>
          </a:p>
        </p:txBody>
      </p:sp>
    </p:spTree>
    <p:extLst>
      <p:ext uri="{BB962C8B-B14F-4D97-AF65-F5344CB8AC3E}">
        <p14:creationId xmlns:p14="http://schemas.microsoft.com/office/powerpoint/2010/main" val="3825390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p:txBody>
          <a:bodyPr>
            <a:normAutofit fontScale="90000"/>
          </a:bodyPr>
          <a:lstStyle/>
          <a:p>
            <a:pPr algn="l"/>
            <a:r>
              <a:rPr lang="pt-BR" u="sng" dirty="0"/>
              <a:t>NOMENCLATURA E TIPOS DE MINI-IMPLANTES</a:t>
            </a:r>
            <a:endParaRPr lang="pt-BR" dirty="0"/>
          </a:p>
        </p:txBody>
      </p:sp>
      <p:sp>
        <p:nvSpPr>
          <p:cNvPr id="3" name="Espaço Reservado para Conteúdo 2"/>
          <p:cNvSpPr>
            <a:spLocks noGrp="1"/>
          </p:cNvSpPr>
          <p:nvPr>
            <p:ph idx="1"/>
          </p:nvPr>
        </p:nvSpPr>
        <p:spPr>
          <a:xfrm>
            <a:off x="457200" y="1600200"/>
            <a:ext cx="8507288" cy="4925144"/>
          </a:xfrm>
        </p:spPr>
        <p:txBody>
          <a:bodyPr>
            <a:normAutofit/>
          </a:bodyPr>
          <a:lstStyle/>
          <a:p>
            <a:r>
              <a:rPr lang="pt-BR" dirty="0"/>
              <a:t>Porém, esta nomenclatura não tem sido seguida </a:t>
            </a:r>
            <a:r>
              <a:rPr lang="pt-BR" dirty="0" smtClean="0"/>
              <a:t>ultimamente </a:t>
            </a:r>
            <a:r>
              <a:rPr lang="pt-BR" dirty="0"/>
              <a:t>pelos </a:t>
            </a:r>
            <a:r>
              <a:rPr lang="pt-BR" dirty="0" smtClean="0"/>
              <a:t>pesquisadores,</a:t>
            </a:r>
          </a:p>
          <a:p>
            <a:pPr>
              <a:buFont typeface="Wingdings" panose="05000000000000000000" pitchFamily="2" charset="2"/>
              <a:buChar char="ü"/>
            </a:pPr>
            <a:r>
              <a:rPr lang="pt-BR" dirty="0" smtClean="0"/>
              <a:t> </a:t>
            </a:r>
            <a:r>
              <a:rPr lang="pt-BR" dirty="0" err="1"/>
              <a:t>mini-implantes</a:t>
            </a:r>
            <a:r>
              <a:rPr lang="pt-BR" dirty="0" smtClean="0"/>
              <a:t>,</a:t>
            </a:r>
          </a:p>
          <a:p>
            <a:pPr>
              <a:buFont typeface="Wingdings" panose="05000000000000000000" pitchFamily="2" charset="2"/>
              <a:buChar char="ü"/>
            </a:pPr>
            <a:r>
              <a:rPr lang="pt-BR" dirty="0" smtClean="0"/>
              <a:t> </a:t>
            </a:r>
            <a:r>
              <a:rPr lang="pt-BR" dirty="0" err="1"/>
              <a:t>mini-parafusos</a:t>
            </a:r>
            <a:r>
              <a:rPr lang="pt-BR" dirty="0" smtClean="0"/>
              <a:t>,</a:t>
            </a:r>
          </a:p>
          <a:p>
            <a:pPr>
              <a:buFont typeface="Wingdings" panose="05000000000000000000" pitchFamily="2" charset="2"/>
              <a:buChar char="ü"/>
            </a:pPr>
            <a:r>
              <a:rPr lang="pt-BR" dirty="0" smtClean="0"/>
              <a:t> </a:t>
            </a:r>
            <a:r>
              <a:rPr lang="pt-BR" dirty="0" err="1"/>
              <a:t>micro-parafusos</a:t>
            </a:r>
            <a:r>
              <a:rPr lang="pt-BR" dirty="0"/>
              <a:t>, </a:t>
            </a:r>
            <a:endParaRPr lang="pt-BR" dirty="0" smtClean="0"/>
          </a:p>
          <a:p>
            <a:pPr>
              <a:buFont typeface="Wingdings" panose="05000000000000000000" pitchFamily="2" charset="2"/>
              <a:buChar char="ü"/>
            </a:pPr>
            <a:r>
              <a:rPr lang="pt-BR" dirty="0" err="1" smtClean="0"/>
              <a:t>mini-parafusos</a:t>
            </a:r>
            <a:r>
              <a:rPr lang="pt-BR" dirty="0" smtClean="0"/>
              <a:t> </a:t>
            </a:r>
            <a:r>
              <a:rPr lang="pt-BR" dirty="0"/>
              <a:t>ortodônticos, </a:t>
            </a:r>
            <a:endParaRPr lang="pt-BR" dirty="0" smtClean="0"/>
          </a:p>
          <a:p>
            <a:pPr>
              <a:buFont typeface="Wingdings" panose="05000000000000000000" pitchFamily="2" charset="2"/>
              <a:buChar char="ü"/>
            </a:pPr>
            <a:r>
              <a:rPr lang="pt-BR" dirty="0" smtClean="0"/>
              <a:t>implantes </a:t>
            </a:r>
            <a:r>
              <a:rPr lang="pt-BR" dirty="0"/>
              <a:t>ortodônticos, </a:t>
            </a:r>
            <a:endParaRPr lang="pt-BR" dirty="0" smtClean="0"/>
          </a:p>
          <a:p>
            <a:pPr>
              <a:buFont typeface="Wingdings" panose="05000000000000000000" pitchFamily="2" charset="2"/>
              <a:buChar char="ü"/>
            </a:pPr>
            <a:r>
              <a:rPr lang="pt-BR" dirty="0" smtClean="0"/>
              <a:t>dispositivo </a:t>
            </a:r>
            <a:r>
              <a:rPr lang="pt-BR" dirty="0"/>
              <a:t>de ancoragem temporária </a:t>
            </a:r>
          </a:p>
        </p:txBody>
      </p:sp>
    </p:spTree>
    <p:extLst>
      <p:ext uri="{BB962C8B-B14F-4D97-AF65-F5344CB8AC3E}">
        <p14:creationId xmlns:p14="http://schemas.microsoft.com/office/powerpoint/2010/main" val="19597584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p:txBody>
          <a:bodyPr>
            <a:normAutofit fontScale="90000"/>
          </a:bodyPr>
          <a:lstStyle/>
          <a:p>
            <a:pPr algn="l"/>
            <a:r>
              <a:rPr lang="pt-BR" u="sng" dirty="0"/>
              <a:t>MINI-IMPLANTES – PROCEDIMENTOS DE UTILIZAÇÃO</a:t>
            </a:r>
          </a:p>
        </p:txBody>
      </p:sp>
      <p:sp>
        <p:nvSpPr>
          <p:cNvPr id="3" name="Espaço Reservado para Conteúdo 2"/>
          <p:cNvSpPr>
            <a:spLocks noGrp="1"/>
          </p:cNvSpPr>
          <p:nvPr>
            <p:ph idx="1"/>
          </p:nvPr>
        </p:nvSpPr>
        <p:spPr>
          <a:xfrm>
            <a:off x="457200" y="1600200"/>
            <a:ext cx="8579296" cy="4925144"/>
          </a:xfrm>
        </p:spPr>
        <p:txBody>
          <a:bodyPr>
            <a:normAutofit/>
          </a:bodyPr>
          <a:lstStyle/>
          <a:p>
            <a:r>
              <a:rPr lang="pt-BR" dirty="0" smtClean="0"/>
              <a:t>O diâmetro </a:t>
            </a:r>
            <a:r>
              <a:rPr lang="pt-BR" dirty="0"/>
              <a:t>do </a:t>
            </a:r>
            <a:r>
              <a:rPr lang="pt-BR" dirty="0" err="1"/>
              <a:t>mini-implante</a:t>
            </a:r>
            <a:r>
              <a:rPr lang="pt-BR" dirty="0"/>
              <a:t> deve ser escolhido de conformidade com o local do </a:t>
            </a:r>
            <a:r>
              <a:rPr lang="pt-BR" dirty="0" err="1" smtClean="0"/>
              <a:t>implante,bem</a:t>
            </a:r>
            <a:r>
              <a:rPr lang="pt-BR" dirty="0" smtClean="0"/>
              <a:t> como </a:t>
            </a:r>
            <a:r>
              <a:rPr lang="pt-BR" dirty="0"/>
              <a:t>o espaço disponível no mesmo. </a:t>
            </a:r>
            <a:endParaRPr lang="pt-BR" dirty="0" smtClean="0"/>
          </a:p>
          <a:p>
            <a:endParaRPr lang="pt-BR" dirty="0" smtClean="0"/>
          </a:p>
          <a:p>
            <a:r>
              <a:rPr lang="pt-BR" dirty="0" smtClean="0"/>
              <a:t>Utiliza-se </a:t>
            </a:r>
            <a:r>
              <a:rPr lang="pt-BR" dirty="0"/>
              <a:t>a radiografia </a:t>
            </a:r>
            <a:r>
              <a:rPr lang="pt-BR" dirty="0" err="1"/>
              <a:t>intrabucal</a:t>
            </a:r>
            <a:r>
              <a:rPr lang="pt-BR" dirty="0" smtClean="0"/>
              <a:t>.</a:t>
            </a:r>
          </a:p>
          <a:p>
            <a:endParaRPr lang="pt-BR" dirty="0" smtClean="0"/>
          </a:p>
          <a:p>
            <a:r>
              <a:rPr lang="pt-BR" dirty="0" smtClean="0"/>
              <a:t> </a:t>
            </a:r>
            <a:r>
              <a:rPr lang="pt-BR" dirty="0"/>
              <a:t>Na maxila, no caso do implante ser posicionado entre as raízes dos dentes adjacente, deve-se selecionar uma peça de diâmetro mais fino. </a:t>
            </a:r>
          </a:p>
        </p:txBody>
      </p:sp>
    </p:spTree>
    <p:extLst>
      <p:ext uri="{BB962C8B-B14F-4D97-AF65-F5344CB8AC3E}">
        <p14:creationId xmlns:p14="http://schemas.microsoft.com/office/powerpoint/2010/main" val="1713412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0" y="274638"/>
            <a:ext cx="8686800" cy="1143000"/>
          </a:xfrm>
        </p:spPr>
        <p:txBody>
          <a:bodyPr>
            <a:normAutofit fontScale="90000"/>
          </a:bodyPr>
          <a:lstStyle/>
          <a:p>
            <a:pPr algn="l"/>
            <a:r>
              <a:rPr lang="pt-BR" u="sng" dirty="0"/>
              <a:t>MINI-IMPLANTES – PROCEDIMENTOS DE UTILIZAÇÃO</a:t>
            </a:r>
            <a:endParaRPr lang="pt-BR" dirty="0"/>
          </a:p>
        </p:txBody>
      </p:sp>
      <p:sp>
        <p:nvSpPr>
          <p:cNvPr id="3" name="Espaço Reservado para Conteúdo 2"/>
          <p:cNvSpPr>
            <a:spLocks noGrp="1"/>
          </p:cNvSpPr>
          <p:nvPr>
            <p:ph idx="1"/>
          </p:nvPr>
        </p:nvSpPr>
        <p:spPr>
          <a:xfrm>
            <a:off x="457200" y="1600200"/>
            <a:ext cx="8579296" cy="4997152"/>
          </a:xfrm>
        </p:spPr>
        <p:txBody>
          <a:bodyPr>
            <a:normAutofit fontScale="77500" lnSpcReduction="20000"/>
          </a:bodyPr>
          <a:lstStyle/>
          <a:p>
            <a:r>
              <a:rPr lang="pt-BR" dirty="0"/>
              <a:t>Sendo necessário inserir o implante em osso </a:t>
            </a:r>
            <a:r>
              <a:rPr lang="pt-BR" dirty="0" err="1"/>
              <a:t>trabecular</a:t>
            </a:r>
            <a:r>
              <a:rPr lang="pt-BR" dirty="0"/>
              <a:t> buscando uma melhor estabilidade, torna-se fundamental a escolha de um </a:t>
            </a:r>
            <a:r>
              <a:rPr lang="pt-BR" dirty="0" err="1"/>
              <a:t>mini-implante</a:t>
            </a:r>
            <a:r>
              <a:rPr lang="pt-BR" dirty="0"/>
              <a:t> mais </a:t>
            </a:r>
            <a:r>
              <a:rPr lang="pt-BR" dirty="0" smtClean="0"/>
              <a:t>longo,</a:t>
            </a:r>
          </a:p>
          <a:p>
            <a:r>
              <a:rPr lang="pt-BR" dirty="0"/>
              <a:t>C</a:t>
            </a:r>
            <a:r>
              <a:rPr lang="pt-BR" dirty="0" smtClean="0"/>
              <a:t>aso </a:t>
            </a:r>
            <a:r>
              <a:rPr lang="pt-BR" dirty="0"/>
              <a:t>o osso cortical estiver preservado, a peça pode de ser um pouco mais curta</a:t>
            </a:r>
            <a:r>
              <a:rPr lang="pt-BR" dirty="0" smtClean="0"/>
              <a:t>.</a:t>
            </a:r>
          </a:p>
          <a:p>
            <a:r>
              <a:rPr lang="pt-BR" dirty="0" smtClean="0"/>
              <a:t> </a:t>
            </a:r>
            <a:r>
              <a:rPr lang="pt-BR" dirty="0"/>
              <a:t>Para inserir o </a:t>
            </a:r>
            <a:r>
              <a:rPr lang="pt-BR" dirty="0" err="1"/>
              <a:t>mini-implante</a:t>
            </a:r>
            <a:r>
              <a:rPr lang="pt-BR" dirty="0"/>
              <a:t> de modo seguro, necessário se faz escolher sítios mais adequados para isso, tais </a:t>
            </a:r>
            <a:r>
              <a:rPr lang="pt-BR" dirty="0" smtClean="0"/>
              <a:t>como:</a:t>
            </a:r>
          </a:p>
          <a:p>
            <a:pPr>
              <a:buFont typeface="Wingdings" panose="05000000000000000000" pitchFamily="2" charset="2"/>
              <a:buChar char="ü"/>
            </a:pPr>
            <a:r>
              <a:rPr lang="pt-BR" dirty="0" smtClean="0"/>
              <a:t>a </a:t>
            </a:r>
            <a:r>
              <a:rPr lang="pt-BR" dirty="0"/>
              <a:t>área localizada abaixo da espinha nasal</a:t>
            </a:r>
            <a:r>
              <a:rPr lang="pt-BR" dirty="0" smtClean="0"/>
              <a:t>,</a:t>
            </a:r>
          </a:p>
          <a:p>
            <a:pPr>
              <a:buFont typeface="Wingdings" panose="05000000000000000000" pitchFamily="2" charset="2"/>
              <a:buChar char="ü"/>
            </a:pPr>
            <a:r>
              <a:rPr lang="pt-BR" dirty="0" smtClean="0"/>
              <a:t> </a:t>
            </a:r>
            <a:r>
              <a:rPr lang="pt-BR" dirty="0"/>
              <a:t>a crista </a:t>
            </a:r>
            <a:r>
              <a:rPr lang="pt-BR" dirty="0" err="1"/>
              <a:t>infra-zigomática</a:t>
            </a:r>
            <a:r>
              <a:rPr lang="pt-BR" dirty="0"/>
              <a:t>, </a:t>
            </a:r>
            <a:endParaRPr lang="pt-BR" dirty="0" smtClean="0"/>
          </a:p>
          <a:p>
            <a:pPr>
              <a:buFont typeface="Wingdings" panose="05000000000000000000" pitchFamily="2" charset="2"/>
              <a:buChar char="ü"/>
            </a:pPr>
            <a:r>
              <a:rPr lang="pt-BR" dirty="0" smtClean="0"/>
              <a:t>o </a:t>
            </a:r>
            <a:r>
              <a:rPr lang="pt-BR" dirty="0"/>
              <a:t>processo </a:t>
            </a:r>
            <a:r>
              <a:rPr lang="pt-BR" dirty="0" smtClean="0"/>
              <a:t>alveolar</a:t>
            </a:r>
          </a:p>
          <a:p>
            <a:pPr>
              <a:buFont typeface="Wingdings" panose="05000000000000000000" pitchFamily="2" charset="2"/>
              <a:buChar char="ü"/>
            </a:pPr>
            <a:r>
              <a:rPr lang="pt-BR" dirty="0" smtClean="0"/>
              <a:t> </a:t>
            </a:r>
            <a:r>
              <a:rPr lang="pt-BR" dirty="0"/>
              <a:t>ou o palato, </a:t>
            </a:r>
            <a:endParaRPr lang="pt-BR" dirty="0" smtClean="0"/>
          </a:p>
          <a:p>
            <a:pPr>
              <a:buFont typeface="Wingdings" panose="05000000000000000000" pitchFamily="2" charset="2"/>
              <a:buChar char="ü"/>
            </a:pPr>
            <a:r>
              <a:rPr lang="pt-BR" dirty="0" smtClean="0"/>
              <a:t>nesses </a:t>
            </a:r>
            <a:r>
              <a:rPr lang="pt-BR" dirty="0"/>
              <a:t>casos, a colocação da peça deve ser em direção apical e ângulo </a:t>
            </a:r>
            <a:r>
              <a:rPr lang="pt-BR" dirty="0" smtClean="0"/>
              <a:t>oblíquo</a:t>
            </a:r>
          </a:p>
          <a:p>
            <a:pPr marL="0" indent="0" algn="r">
              <a:buNone/>
            </a:pPr>
            <a:r>
              <a:rPr lang="pt-BR" sz="2600" dirty="0"/>
              <a:t>(ELIAS, et al., 2005</a:t>
            </a:r>
            <a:r>
              <a:rPr lang="pt-BR" dirty="0"/>
              <a:t>)</a:t>
            </a:r>
          </a:p>
        </p:txBody>
      </p:sp>
    </p:spTree>
    <p:extLst>
      <p:ext uri="{BB962C8B-B14F-4D97-AF65-F5344CB8AC3E}">
        <p14:creationId xmlns:p14="http://schemas.microsoft.com/office/powerpoint/2010/main" val="2343301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5510" y="-5858"/>
            <a:ext cx="3042675" cy="7035258"/>
          </a:xfrm>
          <a:prstGeom prst="rect">
            <a:avLst/>
          </a:prstGeom>
          <a:noFill/>
          <a:ln>
            <a:noFill/>
          </a:ln>
          <a:effectLst>
            <a:softEdge rad="1270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95537" y="1484784"/>
            <a:ext cx="6408712" cy="1503040"/>
          </a:xfrm>
        </p:spPr>
        <p:txBody>
          <a:bodyPr>
            <a:normAutofit/>
          </a:bodyPr>
          <a:lstStyle/>
          <a:p>
            <a:r>
              <a:rPr lang="pt-BR" sz="5400" dirty="0" smtClean="0">
                <a:effectLst>
                  <a:outerShdw blurRad="38100" dist="38100" dir="2700000" algn="tl">
                    <a:srgbClr val="000000">
                      <a:alpha val="43137"/>
                    </a:srgbClr>
                  </a:outerShdw>
                </a:effectLst>
              </a:rPr>
              <a:t>INTRODUÇÃO</a:t>
            </a:r>
            <a:endParaRPr lang="pt-BR" sz="5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68776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p:txBody>
          <a:bodyPr>
            <a:normAutofit fontScale="90000"/>
          </a:bodyPr>
          <a:lstStyle/>
          <a:p>
            <a:pPr algn="l"/>
            <a:r>
              <a:rPr lang="pt-BR" u="sng" dirty="0"/>
              <a:t>MINI-IMPLANTES – PROCEDIMENTOS DE UTILIZAÇÃO</a:t>
            </a:r>
            <a:endParaRPr lang="pt-BR" dirty="0"/>
          </a:p>
        </p:txBody>
      </p:sp>
      <p:sp>
        <p:nvSpPr>
          <p:cNvPr id="3" name="Espaço Reservado para Conteúdo 2"/>
          <p:cNvSpPr>
            <a:spLocks noGrp="1"/>
          </p:cNvSpPr>
          <p:nvPr>
            <p:ph idx="1"/>
          </p:nvPr>
        </p:nvSpPr>
        <p:spPr>
          <a:xfrm>
            <a:off x="457200" y="1600200"/>
            <a:ext cx="8579296" cy="4925144"/>
          </a:xfrm>
        </p:spPr>
        <p:txBody>
          <a:bodyPr/>
          <a:lstStyle/>
          <a:p>
            <a:r>
              <a:rPr lang="pt-BR" dirty="0"/>
              <a:t>Caso o implante seja feito na mandíbula, as melhores áreas para a inserção do </a:t>
            </a:r>
            <a:r>
              <a:rPr lang="pt-BR" dirty="0" err="1"/>
              <a:t>mini-implante</a:t>
            </a:r>
            <a:r>
              <a:rPr lang="pt-BR" dirty="0"/>
              <a:t> </a:t>
            </a:r>
            <a:r>
              <a:rPr lang="pt-BR" dirty="0" smtClean="0"/>
              <a:t>são:</a:t>
            </a:r>
          </a:p>
          <a:p>
            <a:pPr>
              <a:buFont typeface="Wingdings" panose="05000000000000000000" pitchFamily="2" charset="2"/>
              <a:buChar char="ü"/>
            </a:pPr>
            <a:r>
              <a:rPr lang="pt-BR" dirty="0" smtClean="0"/>
              <a:t>a </a:t>
            </a:r>
            <a:r>
              <a:rPr lang="pt-BR" dirty="0"/>
              <a:t>área </a:t>
            </a:r>
            <a:r>
              <a:rPr lang="pt-BR" dirty="0" err="1"/>
              <a:t>retromolar</a:t>
            </a:r>
            <a:r>
              <a:rPr lang="pt-BR" dirty="0"/>
              <a:t>, </a:t>
            </a:r>
            <a:endParaRPr lang="pt-BR" dirty="0" smtClean="0"/>
          </a:p>
          <a:p>
            <a:pPr>
              <a:buFont typeface="Wingdings" panose="05000000000000000000" pitchFamily="2" charset="2"/>
              <a:buChar char="ü"/>
            </a:pPr>
            <a:r>
              <a:rPr lang="pt-BR" dirty="0" smtClean="0"/>
              <a:t>o </a:t>
            </a:r>
            <a:r>
              <a:rPr lang="pt-BR" dirty="0"/>
              <a:t>processo alveolar </a:t>
            </a:r>
            <a:endParaRPr lang="pt-BR" dirty="0" smtClean="0"/>
          </a:p>
          <a:p>
            <a:pPr>
              <a:buFont typeface="Wingdings" panose="05000000000000000000" pitchFamily="2" charset="2"/>
              <a:buChar char="ü"/>
            </a:pPr>
            <a:r>
              <a:rPr lang="pt-BR" dirty="0" smtClean="0"/>
              <a:t>ou </a:t>
            </a:r>
            <a:r>
              <a:rPr lang="pt-BR" dirty="0"/>
              <a:t>a sínfise mandibular, nesse caso, a peça deve ser inserida paralelamente às raízes, se os dentes estiverem presentes</a:t>
            </a:r>
            <a:r>
              <a:rPr lang="pt-BR" dirty="0" smtClean="0"/>
              <a:t>.</a:t>
            </a:r>
          </a:p>
          <a:p>
            <a:pPr marL="0" indent="0" algn="r">
              <a:buNone/>
            </a:pPr>
            <a:r>
              <a:rPr lang="pt-BR" sz="2000" dirty="0"/>
              <a:t>(MELSEN, 2005). </a:t>
            </a:r>
          </a:p>
          <a:p>
            <a:pPr algn="r">
              <a:buFont typeface="Wingdings" panose="05000000000000000000" pitchFamily="2" charset="2"/>
              <a:buChar char="ü"/>
            </a:pPr>
            <a:endParaRPr lang="pt-BR" dirty="0"/>
          </a:p>
        </p:txBody>
      </p:sp>
    </p:spTree>
    <p:extLst>
      <p:ext uri="{BB962C8B-B14F-4D97-AF65-F5344CB8AC3E}">
        <p14:creationId xmlns:p14="http://schemas.microsoft.com/office/powerpoint/2010/main" val="2073854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79512" y="188640"/>
            <a:ext cx="8229600" cy="994122"/>
          </a:xfrm>
        </p:spPr>
        <p:txBody>
          <a:bodyPr>
            <a:normAutofit fontScale="90000"/>
          </a:bodyPr>
          <a:lstStyle/>
          <a:p>
            <a:pPr algn="l"/>
            <a:r>
              <a:rPr lang="pt-BR" u="sng" dirty="0"/>
              <a:t>MINI-IMPLANTES – PROCEDIMENTOS DE UTILIZAÇÃO</a:t>
            </a:r>
            <a:endParaRPr lang="pt-BR" dirty="0"/>
          </a:p>
        </p:txBody>
      </p:sp>
      <p:sp>
        <p:nvSpPr>
          <p:cNvPr id="3" name="Espaço Reservado para Conteúdo 2"/>
          <p:cNvSpPr>
            <a:spLocks noGrp="1"/>
          </p:cNvSpPr>
          <p:nvPr>
            <p:ph idx="1"/>
          </p:nvPr>
        </p:nvSpPr>
        <p:spPr>
          <a:xfrm>
            <a:off x="457200" y="1340768"/>
            <a:ext cx="8579296" cy="5517232"/>
          </a:xfrm>
        </p:spPr>
        <p:txBody>
          <a:bodyPr>
            <a:normAutofit fontScale="92500" lnSpcReduction="20000"/>
          </a:bodyPr>
          <a:lstStyle/>
          <a:p>
            <a:r>
              <a:rPr lang="pt-BR" dirty="0"/>
              <a:t>Alguns problemas são relatados quando da utilização de </a:t>
            </a:r>
            <a:r>
              <a:rPr lang="pt-BR" dirty="0" err="1" smtClean="0"/>
              <a:t>mini-implantes</a:t>
            </a:r>
            <a:r>
              <a:rPr lang="pt-BR" dirty="0" smtClean="0"/>
              <a:t>.</a:t>
            </a:r>
          </a:p>
          <a:p>
            <a:pPr marL="0" indent="0" algn="r">
              <a:buNone/>
            </a:pPr>
            <a:r>
              <a:rPr lang="pt-BR" sz="2200" dirty="0"/>
              <a:t>(CHENG et al, 2004).</a:t>
            </a:r>
            <a:endParaRPr lang="pt-BR" sz="2200" dirty="0" smtClean="0"/>
          </a:p>
          <a:p>
            <a:r>
              <a:rPr lang="pt-BR" dirty="0" smtClean="0"/>
              <a:t>Possibilidade </a:t>
            </a:r>
            <a:r>
              <a:rPr lang="pt-BR" dirty="0"/>
              <a:t>de ocorrer uma fratura. Tal risco se relaciona intimamente ao diâmetro do implante </a:t>
            </a:r>
            <a:r>
              <a:rPr lang="pt-BR" dirty="0" smtClean="0"/>
              <a:t>utilizado, </a:t>
            </a:r>
            <a:r>
              <a:rPr lang="pt-BR" dirty="0"/>
              <a:t>ou cuja </a:t>
            </a:r>
            <a:r>
              <a:rPr lang="pt-BR" dirty="0" err="1"/>
              <a:t>transmucosa</a:t>
            </a:r>
            <a:r>
              <a:rPr lang="pt-BR" dirty="0"/>
              <a:t> não seja suficientemente resistente para suportar a tensão no ato da sua </a:t>
            </a:r>
            <a:r>
              <a:rPr lang="pt-BR" dirty="0" smtClean="0"/>
              <a:t>remoção.</a:t>
            </a:r>
          </a:p>
          <a:p>
            <a:endParaRPr lang="pt-BR" dirty="0" smtClean="0"/>
          </a:p>
          <a:p>
            <a:r>
              <a:rPr lang="pt-BR" dirty="0" smtClean="0"/>
              <a:t>O </a:t>
            </a:r>
            <a:r>
              <a:rPr lang="pt-BR" dirty="0"/>
              <a:t>operador pode ser a causa da fratura, quando o mesmo aplica força excessiva na introdução do </a:t>
            </a:r>
            <a:r>
              <a:rPr lang="pt-BR" dirty="0" err="1"/>
              <a:t>mini-implante</a:t>
            </a:r>
            <a:r>
              <a:rPr lang="pt-BR" dirty="0"/>
              <a:t> do tipo </a:t>
            </a:r>
            <a:r>
              <a:rPr lang="pt-BR" dirty="0" err="1"/>
              <a:t>auto-rosqueável</a:t>
            </a:r>
            <a:r>
              <a:rPr lang="pt-BR" dirty="0"/>
              <a:t> ou </a:t>
            </a:r>
            <a:r>
              <a:rPr lang="pt-BR" dirty="0" err="1" smtClean="0"/>
              <a:t>autoperfurante</a:t>
            </a:r>
            <a:r>
              <a:rPr lang="pt-BR" dirty="0" smtClean="0"/>
              <a:t>.</a:t>
            </a:r>
          </a:p>
          <a:p>
            <a:pPr marL="0" indent="0" algn="r">
              <a:buNone/>
            </a:pPr>
            <a:r>
              <a:rPr lang="pt-BR" sz="2400" dirty="0"/>
              <a:t>(CARANO, et al, 2005). </a:t>
            </a:r>
          </a:p>
          <a:p>
            <a:endParaRPr lang="pt-BR" dirty="0"/>
          </a:p>
          <a:p>
            <a:endParaRPr lang="pt-BR" dirty="0"/>
          </a:p>
        </p:txBody>
      </p:sp>
    </p:spTree>
    <p:extLst>
      <p:ext uri="{BB962C8B-B14F-4D97-AF65-F5344CB8AC3E}">
        <p14:creationId xmlns:p14="http://schemas.microsoft.com/office/powerpoint/2010/main" val="25225474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79512" y="44624"/>
            <a:ext cx="8507288" cy="1143000"/>
          </a:xfrm>
        </p:spPr>
        <p:txBody>
          <a:bodyPr>
            <a:normAutofit fontScale="90000"/>
          </a:bodyPr>
          <a:lstStyle/>
          <a:p>
            <a:pPr algn="l"/>
            <a:r>
              <a:rPr lang="pt-BR" u="sng" dirty="0"/>
              <a:t>MINI-IMPLANTES – PROCEDIMENTOS DE UTILIZAÇÃO</a:t>
            </a:r>
            <a:endParaRPr lang="pt-BR" dirty="0"/>
          </a:p>
        </p:txBody>
      </p:sp>
      <p:sp>
        <p:nvSpPr>
          <p:cNvPr id="3" name="Espaço Reservado para Conteúdo 2"/>
          <p:cNvSpPr>
            <a:spLocks noGrp="1"/>
          </p:cNvSpPr>
          <p:nvPr>
            <p:ph idx="1"/>
          </p:nvPr>
        </p:nvSpPr>
        <p:spPr>
          <a:xfrm>
            <a:off x="457200" y="1600200"/>
            <a:ext cx="8579296" cy="5257800"/>
          </a:xfrm>
        </p:spPr>
        <p:txBody>
          <a:bodyPr>
            <a:normAutofit lnSpcReduction="10000"/>
          </a:bodyPr>
          <a:lstStyle/>
          <a:p>
            <a:r>
              <a:rPr lang="pt-BR" dirty="0"/>
              <a:t>Em relação à </a:t>
            </a:r>
            <a:r>
              <a:rPr lang="pt-BR" dirty="0" err="1"/>
              <a:t>transmucosa</a:t>
            </a:r>
            <a:r>
              <a:rPr lang="pt-BR" dirty="0"/>
              <a:t>, o problema que pode surgir são infecções nos tecidos adjacentes à mesma, causadas por polimento mal feito dessa região do </a:t>
            </a:r>
            <a:r>
              <a:rPr lang="pt-BR" dirty="0" err="1"/>
              <a:t>mini-implante</a:t>
            </a:r>
            <a:r>
              <a:rPr lang="pt-BR" dirty="0"/>
              <a:t> </a:t>
            </a:r>
            <a:endParaRPr lang="pt-BR" dirty="0" smtClean="0"/>
          </a:p>
          <a:p>
            <a:pPr marL="0" indent="0" algn="r">
              <a:buNone/>
            </a:pPr>
            <a:r>
              <a:rPr lang="pt-BR" sz="2000" dirty="0" smtClean="0"/>
              <a:t>(</a:t>
            </a:r>
            <a:r>
              <a:rPr lang="pt-BR" sz="2000" dirty="0"/>
              <a:t>MELSEN, 2005). </a:t>
            </a:r>
          </a:p>
          <a:p>
            <a:r>
              <a:rPr lang="pt-BR" dirty="0"/>
              <a:t>É imprescindível o procedimento de uma higiene pós-cirúrgica adequada para garantir a estabilidade do </a:t>
            </a:r>
            <a:r>
              <a:rPr lang="pt-BR" dirty="0" err="1"/>
              <a:t>mini-implante</a:t>
            </a:r>
            <a:r>
              <a:rPr lang="pt-BR" dirty="0"/>
              <a:t>, </a:t>
            </a:r>
            <a:endParaRPr lang="pt-BR" dirty="0" smtClean="0"/>
          </a:p>
          <a:p>
            <a:r>
              <a:rPr lang="pt-BR" dirty="0"/>
              <a:t>S</a:t>
            </a:r>
            <a:r>
              <a:rPr lang="pt-BR" dirty="0" smtClean="0"/>
              <a:t>endo </a:t>
            </a:r>
            <a:r>
              <a:rPr lang="pt-BR" dirty="0"/>
              <a:t>muito importante a orientação ao paciente de medidas de controle do </a:t>
            </a:r>
            <a:r>
              <a:rPr lang="pt-BR" dirty="0" smtClean="0"/>
              <a:t>biofilme</a:t>
            </a:r>
          </a:p>
          <a:p>
            <a:pPr algn="r"/>
            <a:r>
              <a:rPr lang="pt-BR" sz="2200" dirty="0"/>
              <a:t>(NASCIMENTO et  al., 2006).</a:t>
            </a:r>
          </a:p>
        </p:txBody>
      </p:sp>
    </p:spTree>
    <p:extLst>
      <p:ext uri="{BB962C8B-B14F-4D97-AF65-F5344CB8AC3E}">
        <p14:creationId xmlns:p14="http://schemas.microsoft.com/office/powerpoint/2010/main" val="28510579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926976"/>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467544" y="548680"/>
            <a:ext cx="8229600" cy="1143000"/>
          </a:xfrm>
        </p:spPr>
        <p:txBody>
          <a:bodyPr>
            <a:normAutofit fontScale="90000"/>
          </a:bodyPr>
          <a:lstStyle/>
          <a:p>
            <a:pPr algn="l"/>
            <a:r>
              <a:rPr lang="pt-BR" u="sng" dirty="0"/>
              <a:t>TIPOS E CARACTERÍSTICAS DOS MINI-IMPLANTES</a:t>
            </a:r>
            <a:r>
              <a:rPr lang="pt-BR" dirty="0"/>
              <a:t/>
            </a:r>
            <a:br>
              <a:rPr lang="pt-BR" dirty="0"/>
            </a:br>
            <a:endParaRPr lang="pt-BR" dirty="0"/>
          </a:p>
        </p:txBody>
      </p:sp>
      <p:sp>
        <p:nvSpPr>
          <p:cNvPr id="3" name="Espaço Reservado para Conteúdo 2"/>
          <p:cNvSpPr>
            <a:spLocks noGrp="1"/>
          </p:cNvSpPr>
          <p:nvPr>
            <p:ph idx="1"/>
          </p:nvPr>
        </p:nvSpPr>
        <p:spPr>
          <a:xfrm>
            <a:off x="457200" y="1600200"/>
            <a:ext cx="8579296" cy="5069160"/>
          </a:xfrm>
        </p:spPr>
        <p:txBody>
          <a:bodyPr>
            <a:normAutofit fontScale="85000" lnSpcReduction="10000"/>
          </a:bodyPr>
          <a:lstStyle/>
          <a:p>
            <a:r>
              <a:rPr lang="pt-BR" sz="3800" dirty="0" err="1"/>
              <a:t>Tarawneh</a:t>
            </a:r>
            <a:r>
              <a:rPr lang="pt-BR" sz="3800" dirty="0"/>
              <a:t>, (2007), as principais características de um </a:t>
            </a:r>
            <a:r>
              <a:rPr lang="pt-BR" sz="3800" dirty="0" err="1"/>
              <a:t>mini-implante</a:t>
            </a:r>
            <a:r>
              <a:rPr lang="pt-BR" sz="3800" dirty="0"/>
              <a:t> </a:t>
            </a:r>
            <a:r>
              <a:rPr lang="pt-BR" sz="3800" dirty="0" smtClean="0"/>
              <a:t>em em Ortodontia são: </a:t>
            </a:r>
            <a:endParaRPr lang="pt-BR" dirty="0"/>
          </a:p>
          <a:p>
            <a:pPr lvl="0">
              <a:buFont typeface="Wingdings" panose="05000000000000000000" pitchFamily="2" charset="2"/>
              <a:buChar char="ü"/>
            </a:pPr>
            <a:endParaRPr lang="pt-BR" dirty="0" smtClean="0"/>
          </a:p>
          <a:p>
            <a:pPr lvl="0">
              <a:buFont typeface="Wingdings" panose="05000000000000000000" pitchFamily="2" charset="2"/>
              <a:buChar char="ü"/>
            </a:pPr>
            <a:r>
              <a:rPr lang="pt-BR" sz="3800" dirty="0" smtClean="0"/>
              <a:t>Biocompatibilidade</a:t>
            </a:r>
            <a:r>
              <a:rPr lang="pt-BR" sz="3800" dirty="0"/>
              <a:t>; </a:t>
            </a:r>
            <a:endParaRPr lang="pt-BR" sz="3800" dirty="0" smtClean="0"/>
          </a:p>
          <a:p>
            <a:pPr lvl="0">
              <a:buFont typeface="Wingdings" panose="05000000000000000000" pitchFamily="2" charset="2"/>
              <a:buChar char="ü"/>
            </a:pPr>
            <a:endParaRPr lang="pt-BR" sz="3800" dirty="0"/>
          </a:p>
          <a:p>
            <a:pPr lvl="0">
              <a:buFont typeface="Wingdings" panose="05000000000000000000" pitchFamily="2" charset="2"/>
              <a:buChar char="ü"/>
            </a:pPr>
            <a:r>
              <a:rPr lang="pt-BR" sz="3800" dirty="0"/>
              <a:t>Disponibilidade em diferentes diâmetros e comprimentos; </a:t>
            </a:r>
            <a:endParaRPr lang="pt-BR" sz="3800" dirty="0" smtClean="0"/>
          </a:p>
          <a:p>
            <a:pPr marL="0" lvl="0" indent="0">
              <a:buNone/>
            </a:pPr>
            <a:endParaRPr lang="pt-BR" sz="3800" dirty="0" smtClean="0"/>
          </a:p>
          <a:p>
            <a:pPr lvl="0">
              <a:buFont typeface="Wingdings" panose="05000000000000000000" pitchFamily="2" charset="2"/>
              <a:buChar char="ü"/>
            </a:pPr>
            <a:r>
              <a:rPr lang="pt-BR" sz="3800" i="1" dirty="0" smtClean="0"/>
              <a:t>Designs</a:t>
            </a:r>
            <a:r>
              <a:rPr lang="pt-BR" sz="3800" dirty="0" smtClean="0"/>
              <a:t> </a:t>
            </a:r>
            <a:r>
              <a:rPr lang="pt-BR" sz="3800" dirty="0"/>
              <a:t>de cabeça adequados para o trabalho ortodôntico; </a:t>
            </a:r>
            <a:endParaRPr lang="pt-BR" sz="3800" dirty="0" smtClean="0"/>
          </a:p>
          <a:p>
            <a:pPr lvl="0">
              <a:buFont typeface="Wingdings" panose="05000000000000000000" pitchFamily="2" charset="2"/>
              <a:buChar char="ü"/>
            </a:pPr>
            <a:endParaRPr lang="pt-BR" dirty="0"/>
          </a:p>
          <a:p>
            <a:endParaRPr lang="pt-BR" dirty="0"/>
          </a:p>
        </p:txBody>
      </p:sp>
    </p:spTree>
    <p:extLst>
      <p:ext uri="{BB962C8B-B14F-4D97-AF65-F5344CB8AC3E}">
        <p14:creationId xmlns:p14="http://schemas.microsoft.com/office/powerpoint/2010/main" val="23507848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0" y="44624"/>
            <a:ext cx="8686800" cy="1143000"/>
          </a:xfrm>
        </p:spPr>
        <p:txBody>
          <a:bodyPr>
            <a:normAutofit fontScale="90000"/>
          </a:bodyPr>
          <a:lstStyle/>
          <a:p>
            <a:pPr algn="l"/>
            <a:r>
              <a:rPr lang="pt-BR" u="sng" dirty="0"/>
              <a:t>TIPOS E CARACTERÍSTICAS DOS MINI-IMPLANTES</a:t>
            </a:r>
            <a:endParaRPr lang="pt-BR" dirty="0"/>
          </a:p>
        </p:txBody>
      </p:sp>
      <p:sp>
        <p:nvSpPr>
          <p:cNvPr id="3" name="Espaço Reservado para Conteúdo 2"/>
          <p:cNvSpPr>
            <a:spLocks noGrp="1"/>
          </p:cNvSpPr>
          <p:nvPr>
            <p:ph idx="1"/>
          </p:nvPr>
        </p:nvSpPr>
        <p:spPr>
          <a:xfrm>
            <a:off x="457200" y="1484784"/>
            <a:ext cx="8579296" cy="4896544"/>
          </a:xfrm>
        </p:spPr>
        <p:txBody>
          <a:bodyPr>
            <a:normAutofit/>
          </a:bodyPr>
          <a:lstStyle/>
          <a:p>
            <a:pPr lvl="0">
              <a:buFont typeface="Wingdings" panose="05000000000000000000" pitchFamily="2" charset="2"/>
              <a:buChar char="ü"/>
            </a:pPr>
            <a:r>
              <a:rPr lang="pt-BR" dirty="0"/>
              <a:t>Simples inserção, com opções </a:t>
            </a:r>
            <a:r>
              <a:rPr lang="pt-BR" dirty="0" err="1"/>
              <a:t>auto-rosqueantes</a:t>
            </a:r>
            <a:r>
              <a:rPr lang="pt-BR" dirty="0"/>
              <a:t> e </a:t>
            </a:r>
            <a:r>
              <a:rPr lang="pt-BR" dirty="0" err="1"/>
              <a:t>autoperfurantes</a:t>
            </a:r>
            <a:r>
              <a:rPr lang="pt-BR" dirty="0"/>
              <a:t>;</a:t>
            </a:r>
          </a:p>
          <a:p>
            <a:pPr lvl="0">
              <a:buFont typeface="Wingdings" panose="05000000000000000000" pitchFamily="2" charset="2"/>
              <a:buChar char="ü"/>
            </a:pPr>
            <a:endParaRPr lang="pt-BR" dirty="0"/>
          </a:p>
          <a:p>
            <a:pPr lvl="0">
              <a:buFont typeface="Wingdings" panose="05000000000000000000" pitchFamily="2" charset="2"/>
              <a:buChar char="ü"/>
            </a:pPr>
            <a:r>
              <a:rPr lang="pt-BR" dirty="0"/>
              <a:t>Capacidade de suportar carga imediata e resistir às forças ortodônticas;</a:t>
            </a:r>
          </a:p>
          <a:p>
            <a:pPr lvl="0">
              <a:buFont typeface="Wingdings" panose="05000000000000000000" pitchFamily="2" charset="2"/>
              <a:buChar char="ü"/>
            </a:pPr>
            <a:endParaRPr lang="pt-BR" dirty="0"/>
          </a:p>
          <a:p>
            <a:pPr lvl="0">
              <a:buFont typeface="Wingdings" panose="05000000000000000000" pitchFamily="2" charset="2"/>
              <a:buChar char="ü"/>
            </a:pPr>
            <a:r>
              <a:rPr lang="pt-BR" dirty="0"/>
              <a:t>Remoção sem a necessidade de acessórios e equipamentos complexos; e baixo custo para o profissional e para o paciente. </a:t>
            </a:r>
          </a:p>
          <a:p>
            <a:endParaRPr lang="pt-BR" dirty="0"/>
          </a:p>
        </p:txBody>
      </p:sp>
    </p:spTree>
    <p:extLst>
      <p:ext uri="{BB962C8B-B14F-4D97-AF65-F5344CB8AC3E}">
        <p14:creationId xmlns:p14="http://schemas.microsoft.com/office/powerpoint/2010/main" val="5620302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79512" y="274638"/>
            <a:ext cx="8784976" cy="1143000"/>
          </a:xfrm>
        </p:spPr>
        <p:txBody>
          <a:bodyPr>
            <a:normAutofit fontScale="90000"/>
          </a:bodyPr>
          <a:lstStyle/>
          <a:p>
            <a:pPr algn="l"/>
            <a:r>
              <a:rPr lang="pt-BR" u="sng" dirty="0"/>
              <a:t>Material utilizados para a fabricação de </a:t>
            </a:r>
            <a:r>
              <a:rPr lang="pt-BR" u="sng" dirty="0" err="1"/>
              <a:t>mini-implantes</a:t>
            </a:r>
            <a:endParaRPr lang="pt-BR" u="sng" dirty="0"/>
          </a:p>
        </p:txBody>
      </p:sp>
      <p:sp>
        <p:nvSpPr>
          <p:cNvPr id="3" name="Espaço Reservado para Conteúdo 2"/>
          <p:cNvSpPr>
            <a:spLocks noGrp="1"/>
          </p:cNvSpPr>
          <p:nvPr>
            <p:ph idx="1"/>
          </p:nvPr>
        </p:nvSpPr>
        <p:spPr/>
        <p:txBody>
          <a:bodyPr/>
          <a:lstStyle/>
          <a:p>
            <a:r>
              <a:rPr lang="pt-BR" dirty="0"/>
              <a:t>Considerando que os sistemas de ancoragem esquelética devem ser removidos após a conclusão do procedimento, é necessário que os mesmos possam ser facilmente removidos do tecido ósseo. Dessa forma, é preferível utilizar </a:t>
            </a:r>
            <a:r>
              <a:rPr lang="pt-BR" dirty="0" err="1"/>
              <a:t>mini-implantes</a:t>
            </a:r>
            <a:r>
              <a:rPr lang="pt-BR" dirty="0"/>
              <a:t> fabricados com Ti-6Al-4V, cuja principal característica é a menor taxa de </a:t>
            </a:r>
            <a:r>
              <a:rPr lang="pt-BR" dirty="0" err="1"/>
              <a:t>osteointegração</a:t>
            </a:r>
            <a:r>
              <a:rPr lang="pt-BR" dirty="0"/>
              <a:t> (ARAÚJO, et al., 2006).</a:t>
            </a:r>
          </a:p>
          <a:p>
            <a:endParaRPr lang="pt-BR" dirty="0"/>
          </a:p>
        </p:txBody>
      </p:sp>
    </p:spTree>
    <p:extLst>
      <p:ext uri="{BB962C8B-B14F-4D97-AF65-F5344CB8AC3E}">
        <p14:creationId xmlns:p14="http://schemas.microsoft.com/office/powerpoint/2010/main" val="30470800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86816" y="188640"/>
            <a:ext cx="8229600" cy="1143000"/>
          </a:xfrm>
        </p:spPr>
        <p:txBody>
          <a:bodyPr>
            <a:normAutofit fontScale="90000"/>
          </a:bodyPr>
          <a:lstStyle/>
          <a:p>
            <a:pPr algn="l"/>
            <a:r>
              <a:rPr lang="pt-BR" u="sng" dirty="0"/>
              <a:t>Material utilizados para a fabricação de </a:t>
            </a:r>
            <a:r>
              <a:rPr lang="pt-BR" u="sng" dirty="0" err="1"/>
              <a:t>mini-implantes</a:t>
            </a:r>
            <a:endParaRPr lang="pt-BR" dirty="0"/>
          </a:p>
        </p:txBody>
      </p:sp>
      <p:sp>
        <p:nvSpPr>
          <p:cNvPr id="3" name="Espaço Reservado para Conteúdo 2"/>
          <p:cNvSpPr>
            <a:spLocks noGrp="1"/>
          </p:cNvSpPr>
          <p:nvPr>
            <p:ph idx="1"/>
          </p:nvPr>
        </p:nvSpPr>
        <p:spPr>
          <a:xfrm>
            <a:off x="457200" y="1484784"/>
            <a:ext cx="8579296" cy="4968552"/>
          </a:xfrm>
        </p:spPr>
        <p:txBody>
          <a:bodyPr/>
          <a:lstStyle/>
          <a:p>
            <a:r>
              <a:rPr lang="pt-BR" dirty="0"/>
              <a:t>Segundo Lee, et al., (2007), em geral, existem dois tipos de materiais que são utilizados para a fabricação dos </a:t>
            </a:r>
            <a:r>
              <a:rPr lang="pt-BR" dirty="0" err="1"/>
              <a:t>mini-implantes</a:t>
            </a:r>
            <a:r>
              <a:rPr lang="pt-BR" dirty="0"/>
              <a:t>: </a:t>
            </a:r>
            <a:endParaRPr lang="pt-BR" dirty="0" smtClean="0"/>
          </a:p>
          <a:p>
            <a:endParaRPr lang="pt-BR" dirty="0"/>
          </a:p>
          <a:p>
            <a:pPr lvl="0">
              <a:buFont typeface="Wingdings" panose="05000000000000000000" pitchFamily="2" charset="2"/>
              <a:buChar char="ü"/>
            </a:pPr>
            <a:r>
              <a:rPr lang="pt-BR" dirty="0"/>
              <a:t>Titânio comercialmente puro (C-P Ti); </a:t>
            </a:r>
          </a:p>
          <a:p>
            <a:pPr>
              <a:buFont typeface="Wingdings" panose="05000000000000000000" pitchFamily="2" charset="2"/>
              <a:buChar char="ü"/>
            </a:pPr>
            <a:r>
              <a:rPr lang="pt-BR" dirty="0"/>
              <a:t>Liga de titânio (Ti-6Al-4V ou titânio grau V de pureza), que contem 6% de alumínio e 4% de vanádio</a:t>
            </a:r>
          </a:p>
        </p:txBody>
      </p:sp>
    </p:spTree>
    <p:extLst>
      <p:ext uri="{BB962C8B-B14F-4D97-AF65-F5344CB8AC3E}">
        <p14:creationId xmlns:p14="http://schemas.microsoft.com/office/powerpoint/2010/main" val="534500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251520" y="-30297"/>
            <a:ext cx="3538736" cy="1143000"/>
          </a:xfrm>
        </p:spPr>
        <p:txBody>
          <a:bodyPr/>
          <a:lstStyle/>
          <a:p>
            <a:pPr algn="l"/>
            <a:r>
              <a:rPr lang="pt-BR" u="sng" dirty="0">
                <a:effectLst>
                  <a:outerShdw blurRad="38100" dist="38100" dir="2700000" algn="tl">
                    <a:srgbClr val="000000">
                      <a:alpha val="43137"/>
                    </a:srgbClr>
                  </a:outerShdw>
                </a:effectLst>
              </a:rPr>
              <a:t>Tipos de rosca</a:t>
            </a:r>
          </a:p>
        </p:txBody>
      </p:sp>
      <p:sp>
        <p:nvSpPr>
          <p:cNvPr id="3" name="Espaço Reservado para Conteúdo 2"/>
          <p:cNvSpPr>
            <a:spLocks noGrp="1"/>
          </p:cNvSpPr>
          <p:nvPr>
            <p:ph idx="1"/>
          </p:nvPr>
        </p:nvSpPr>
        <p:spPr>
          <a:xfrm>
            <a:off x="457200" y="1600200"/>
            <a:ext cx="8579296" cy="4925144"/>
          </a:xfrm>
        </p:spPr>
        <p:txBody>
          <a:bodyPr>
            <a:normAutofit lnSpcReduction="10000"/>
          </a:bodyPr>
          <a:lstStyle/>
          <a:p>
            <a:r>
              <a:rPr lang="pt-BR" dirty="0"/>
              <a:t>Os </a:t>
            </a:r>
            <a:r>
              <a:rPr lang="pt-BR" dirty="0" err="1"/>
              <a:t>mini-implantes</a:t>
            </a:r>
            <a:r>
              <a:rPr lang="pt-BR" dirty="0"/>
              <a:t> podem ser </a:t>
            </a:r>
            <a:r>
              <a:rPr lang="pt-BR" dirty="0" err="1"/>
              <a:t>auto-rosqueantes</a:t>
            </a:r>
            <a:r>
              <a:rPr lang="pt-BR" dirty="0"/>
              <a:t> </a:t>
            </a:r>
            <a:r>
              <a:rPr lang="pt-BR" dirty="0" err="1" smtClean="0"/>
              <a:t>autoperfurantes</a:t>
            </a:r>
            <a:r>
              <a:rPr lang="pt-BR" dirty="0" smtClean="0"/>
              <a:t> </a:t>
            </a:r>
          </a:p>
          <a:p>
            <a:pPr>
              <a:buFont typeface="Wingdings" panose="05000000000000000000" pitchFamily="2" charset="2"/>
              <a:buChar char="ü"/>
            </a:pPr>
            <a:r>
              <a:rPr lang="pt-BR" dirty="0" smtClean="0"/>
              <a:t>O </a:t>
            </a:r>
            <a:r>
              <a:rPr lang="pt-BR" dirty="0"/>
              <a:t>primeiro tipo tem poder de corte, desse modo, depois da </a:t>
            </a:r>
            <a:r>
              <a:rPr lang="pt-BR" dirty="0" err="1"/>
              <a:t>osteotomia</a:t>
            </a:r>
            <a:r>
              <a:rPr lang="pt-BR" dirty="0"/>
              <a:t> inicial, na qual se perfura a mucosa gengival e cortical óssea com uma fresa, o </a:t>
            </a:r>
            <a:r>
              <a:rPr lang="pt-BR" dirty="0" err="1"/>
              <a:t>mini-implante</a:t>
            </a:r>
            <a:r>
              <a:rPr lang="pt-BR" dirty="0"/>
              <a:t> cria seu próprio caminho para a entrada no tecido ósseo. </a:t>
            </a:r>
            <a:endParaRPr lang="pt-BR" dirty="0" smtClean="0"/>
          </a:p>
          <a:p>
            <a:pPr>
              <a:buFont typeface="Wingdings" panose="05000000000000000000" pitchFamily="2" charset="2"/>
              <a:buChar char="ü"/>
            </a:pPr>
            <a:r>
              <a:rPr lang="pt-BR" dirty="0" smtClean="0"/>
              <a:t>O </a:t>
            </a:r>
            <a:r>
              <a:rPr lang="pt-BR" dirty="0"/>
              <a:t>segundo tipo não tem necessidade de </a:t>
            </a:r>
            <a:r>
              <a:rPr lang="pt-BR" dirty="0" err="1"/>
              <a:t>fresagem</a:t>
            </a:r>
            <a:r>
              <a:rPr lang="pt-BR" dirty="0"/>
              <a:t> óssea, daí permitir um processo operatório mais simples e mais rápido </a:t>
            </a:r>
          </a:p>
        </p:txBody>
      </p:sp>
    </p:spTree>
    <p:extLst>
      <p:ext uri="{BB962C8B-B14F-4D97-AF65-F5344CB8AC3E}">
        <p14:creationId xmlns:p14="http://schemas.microsoft.com/office/powerpoint/2010/main" val="3866853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79512" y="25121"/>
            <a:ext cx="4762872" cy="1143000"/>
          </a:xfrm>
        </p:spPr>
        <p:txBody>
          <a:bodyPr/>
          <a:lstStyle/>
          <a:p>
            <a:pPr algn="l"/>
            <a:r>
              <a:rPr lang="pt-BR" u="sng" dirty="0">
                <a:effectLst>
                  <a:outerShdw blurRad="38100" dist="38100" dir="2700000" algn="tl">
                    <a:srgbClr val="000000">
                      <a:alpha val="43137"/>
                    </a:srgbClr>
                  </a:outerShdw>
                </a:effectLst>
              </a:rPr>
              <a:t>Tipos de rosca</a:t>
            </a:r>
            <a:endParaRPr lang="pt-BR" dirty="0">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457200" y="1340768"/>
            <a:ext cx="8507288" cy="5112568"/>
          </a:xfrm>
        </p:spPr>
        <p:txBody>
          <a:bodyPr>
            <a:normAutofit fontScale="85000" lnSpcReduction="10000"/>
          </a:bodyPr>
          <a:lstStyle/>
          <a:p>
            <a:r>
              <a:rPr lang="pt-BR" dirty="0"/>
              <a:t>Por outro lado, o </a:t>
            </a:r>
            <a:r>
              <a:rPr lang="pt-BR" dirty="0" err="1"/>
              <a:t>mini-implante</a:t>
            </a:r>
            <a:r>
              <a:rPr lang="pt-BR" dirty="0"/>
              <a:t> </a:t>
            </a:r>
            <a:r>
              <a:rPr lang="pt-BR" dirty="0" err="1"/>
              <a:t>autoperfurante</a:t>
            </a:r>
            <a:r>
              <a:rPr lang="pt-BR" dirty="0"/>
              <a:t>, apresenta diversas vantagens quando comparado ao </a:t>
            </a:r>
            <a:r>
              <a:rPr lang="pt-BR" dirty="0" err="1"/>
              <a:t>mini-implante</a:t>
            </a:r>
            <a:r>
              <a:rPr lang="pt-BR" dirty="0"/>
              <a:t> </a:t>
            </a:r>
            <a:r>
              <a:rPr lang="pt-BR" dirty="0" err="1" smtClean="0"/>
              <a:t>auto-rosqueante</a:t>
            </a:r>
            <a:r>
              <a:rPr lang="pt-BR" dirty="0" smtClean="0"/>
              <a:t>.</a:t>
            </a:r>
          </a:p>
          <a:p>
            <a:pPr>
              <a:buFont typeface="Wingdings" panose="05000000000000000000" pitchFamily="2" charset="2"/>
              <a:buChar char="Ø"/>
            </a:pPr>
            <a:r>
              <a:rPr lang="pt-BR" dirty="0" smtClean="0"/>
              <a:t>Promover </a:t>
            </a:r>
            <a:r>
              <a:rPr lang="pt-BR" dirty="0"/>
              <a:t>um íntimo contato entre o osso e o parafuso melhorando a retenção destes dispositivos consequentemente melhorando a ancoragem; </a:t>
            </a:r>
            <a:endParaRPr lang="pt-BR" dirty="0" smtClean="0"/>
          </a:p>
          <a:p>
            <a:pPr>
              <a:buFont typeface="Wingdings" panose="05000000000000000000" pitchFamily="2" charset="2"/>
              <a:buChar char="Ø"/>
            </a:pPr>
            <a:r>
              <a:rPr lang="pt-BR" dirty="0"/>
              <a:t>E</a:t>
            </a:r>
            <a:r>
              <a:rPr lang="pt-BR" dirty="0" smtClean="0"/>
              <a:t>m </a:t>
            </a:r>
            <a:r>
              <a:rPr lang="pt-BR" dirty="0"/>
              <a:t>sua inserção o trauma no tecido ósseo é </a:t>
            </a:r>
            <a:r>
              <a:rPr lang="pt-BR" dirty="0" smtClean="0"/>
              <a:t>menor;</a:t>
            </a:r>
          </a:p>
          <a:p>
            <a:pPr>
              <a:buFont typeface="Wingdings" panose="05000000000000000000" pitchFamily="2" charset="2"/>
              <a:buChar char="Ø"/>
            </a:pPr>
            <a:r>
              <a:rPr lang="pt-BR" dirty="0"/>
              <a:t>M</a:t>
            </a:r>
            <a:r>
              <a:rPr lang="pt-BR" dirty="0" smtClean="0"/>
              <a:t>enor </a:t>
            </a:r>
            <a:r>
              <a:rPr lang="pt-BR" dirty="0"/>
              <a:t>dano </a:t>
            </a:r>
            <a:r>
              <a:rPr lang="pt-BR" dirty="0" smtClean="0"/>
              <a:t>térmico;</a:t>
            </a:r>
          </a:p>
          <a:p>
            <a:pPr>
              <a:buFont typeface="Wingdings" panose="05000000000000000000" pitchFamily="2" charset="2"/>
              <a:buChar char="Ø"/>
            </a:pPr>
            <a:r>
              <a:rPr lang="pt-BR" dirty="0" smtClean="0"/>
              <a:t>Menor </a:t>
            </a:r>
            <a:r>
              <a:rPr lang="pt-BR" dirty="0"/>
              <a:t>tempo </a:t>
            </a:r>
            <a:r>
              <a:rPr lang="pt-BR" dirty="0" smtClean="0"/>
              <a:t>operatório,</a:t>
            </a:r>
          </a:p>
          <a:p>
            <a:pPr>
              <a:buFont typeface="Wingdings" panose="05000000000000000000" pitchFamily="2" charset="2"/>
              <a:buChar char="Ø"/>
            </a:pPr>
            <a:r>
              <a:rPr lang="pt-BR" dirty="0" smtClean="0"/>
              <a:t>Menos </a:t>
            </a:r>
            <a:r>
              <a:rPr lang="pt-BR" dirty="0"/>
              <a:t>invasivos, já que não necessidade de se utiliza o motor para a sua instalação</a:t>
            </a:r>
            <a:r>
              <a:rPr lang="pt-BR" dirty="0" smtClean="0"/>
              <a:t>;</a:t>
            </a:r>
          </a:p>
          <a:p>
            <a:pPr>
              <a:buFont typeface="Wingdings" panose="05000000000000000000" pitchFamily="2" charset="2"/>
              <a:buChar char="Ø"/>
            </a:pPr>
            <a:r>
              <a:rPr lang="pt-BR" dirty="0" smtClean="0"/>
              <a:t>Maior </a:t>
            </a:r>
            <a:r>
              <a:rPr lang="pt-BR" dirty="0"/>
              <a:t>estabilidade primária;</a:t>
            </a:r>
          </a:p>
        </p:txBody>
      </p:sp>
    </p:spTree>
    <p:extLst>
      <p:ext uri="{BB962C8B-B14F-4D97-AF65-F5344CB8AC3E}">
        <p14:creationId xmlns:p14="http://schemas.microsoft.com/office/powerpoint/2010/main" val="3304093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854968"/>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p:txBody>
          <a:bodyPr/>
          <a:lstStyle/>
          <a:p>
            <a:pPr algn="l"/>
            <a:r>
              <a:rPr lang="pt-BR" u="sng" dirty="0">
                <a:effectLst>
                  <a:outerShdw blurRad="38100" dist="38100" dir="2700000" algn="tl">
                    <a:srgbClr val="000000">
                      <a:alpha val="43137"/>
                    </a:srgbClr>
                  </a:outerShdw>
                </a:effectLst>
              </a:rPr>
              <a:t>Tipos de rosca</a:t>
            </a:r>
            <a:endParaRPr lang="pt-BR" dirty="0">
              <a:effectLst>
                <a:outerShdw blurRad="38100" dist="38100" dir="2700000" algn="tl">
                  <a:srgbClr val="000000">
                    <a:alpha val="43137"/>
                  </a:srgbClr>
                </a:outerShdw>
              </a:effectLst>
            </a:endParaRPr>
          </a:p>
        </p:txBody>
      </p:sp>
      <p:pic>
        <p:nvPicPr>
          <p:cNvPr id="4" name="Espaço Reservado para Conteúdo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23528" y="2492896"/>
            <a:ext cx="5781151" cy="1364520"/>
          </a:xfrm>
          <a:prstGeom prst="rect">
            <a:avLst/>
          </a:prstGeom>
          <a:noFill/>
          <a:ln>
            <a:noFill/>
          </a:ln>
          <a:effectLst>
            <a:outerShdw blurRad="50800" dist="38100" dir="13500000" algn="br" rotWithShape="0">
              <a:prstClr val="black">
                <a:alpha val="40000"/>
              </a:prstClr>
            </a:outerShdw>
          </a:effectLst>
        </p:spPr>
      </p:pic>
      <p:pic>
        <p:nvPicPr>
          <p:cNvPr id="5" name="Imagem 4"/>
          <p:cNvPicPr/>
          <p:nvPr/>
        </p:nvPicPr>
        <p:blipFill>
          <a:blip r:embed="rId4">
            <a:extLst>
              <a:ext uri="{28A0092B-C50C-407E-A947-70E740481C1C}">
                <a14:useLocalDpi xmlns:a14="http://schemas.microsoft.com/office/drawing/2010/main" val="0"/>
              </a:ext>
            </a:extLst>
          </a:blip>
          <a:srcRect/>
          <a:stretch>
            <a:fillRect/>
          </a:stretch>
        </p:blipFill>
        <p:spPr bwMode="auto">
          <a:xfrm>
            <a:off x="4211960" y="4321371"/>
            <a:ext cx="4680520" cy="1782048"/>
          </a:xfrm>
          <a:prstGeom prst="rect">
            <a:avLst/>
          </a:prstGeom>
          <a:noFill/>
          <a:ln>
            <a:noFill/>
          </a:ln>
          <a:effectLst>
            <a:outerShdw blurRad="50800" dist="38100" dir="13500000" algn="br" rotWithShape="0">
              <a:prstClr val="black">
                <a:alpha val="40000"/>
              </a:prstClr>
            </a:outerShdw>
          </a:effectLst>
        </p:spPr>
      </p:pic>
      <p:sp>
        <p:nvSpPr>
          <p:cNvPr id="6" name="Retângulo 5"/>
          <p:cNvSpPr/>
          <p:nvPr/>
        </p:nvSpPr>
        <p:spPr>
          <a:xfrm>
            <a:off x="467544" y="1792690"/>
            <a:ext cx="5518049" cy="584775"/>
          </a:xfrm>
          <a:prstGeom prst="rect">
            <a:avLst/>
          </a:prstGeom>
        </p:spPr>
        <p:txBody>
          <a:bodyPr wrap="none">
            <a:spAutoFit/>
          </a:bodyPr>
          <a:lstStyle/>
          <a:p>
            <a:r>
              <a:rPr lang="pt-BR" sz="3200" dirty="0" err="1"/>
              <a:t>Mini-implante</a:t>
            </a:r>
            <a:r>
              <a:rPr lang="pt-BR" sz="3200" dirty="0"/>
              <a:t> </a:t>
            </a:r>
            <a:r>
              <a:rPr lang="pt-BR" sz="3200" dirty="0" err="1"/>
              <a:t>auto-rosqueante</a:t>
            </a:r>
            <a:r>
              <a:rPr lang="pt-BR" sz="3200" dirty="0"/>
              <a:t> </a:t>
            </a:r>
          </a:p>
        </p:txBody>
      </p:sp>
      <p:sp>
        <p:nvSpPr>
          <p:cNvPr id="7" name="Retângulo 6"/>
          <p:cNvSpPr/>
          <p:nvPr/>
        </p:nvSpPr>
        <p:spPr>
          <a:xfrm>
            <a:off x="3617936" y="3873043"/>
            <a:ext cx="5282215" cy="584775"/>
          </a:xfrm>
          <a:prstGeom prst="rect">
            <a:avLst/>
          </a:prstGeom>
        </p:spPr>
        <p:txBody>
          <a:bodyPr wrap="none">
            <a:spAutoFit/>
          </a:bodyPr>
          <a:lstStyle/>
          <a:p>
            <a:r>
              <a:rPr lang="pt-BR" sz="3200" dirty="0" err="1" smtClean="0"/>
              <a:t>Mini-implante</a:t>
            </a:r>
            <a:r>
              <a:rPr lang="pt-BR" sz="3200" dirty="0" smtClean="0"/>
              <a:t> </a:t>
            </a:r>
            <a:r>
              <a:rPr lang="pt-BR" sz="3200" dirty="0" err="1" smtClean="0"/>
              <a:t>autoperfurante</a:t>
            </a:r>
            <a:r>
              <a:rPr lang="pt-BR" sz="3200" dirty="0" smtClean="0"/>
              <a:t> </a:t>
            </a:r>
            <a:endParaRPr lang="pt-BR" sz="3200" dirty="0"/>
          </a:p>
        </p:txBody>
      </p:sp>
    </p:spTree>
    <p:extLst>
      <p:ext uri="{BB962C8B-B14F-4D97-AF65-F5344CB8AC3E}">
        <p14:creationId xmlns:p14="http://schemas.microsoft.com/office/powerpoint/2010/main" val="22698395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647056"/>
            <a:ext cx="9252520" cy="9252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125760"/>
            <a:ext cx="8229600" cy="1143000"/>
          </a:xfrm>
        </p:spPr>
        <p:txBody>
          <a:bodyPr>
            <a:normAutofit/>
          </a:bodyPr>
          <a:lstStyle/>
          <a:p>
            <a:pPr algn="l"/>
            <a:r>
              <a:rPr lang="pt-BR" sz="4000" u="sng" dirty="0" smtClean="0">
                <a:effectLst>
                  <a:outerShdw blurRad="38100" dist="38100" dir="2700000" algn="tl">
                    <a:srgbClr val="000000">
                      <a:alpha val="43137"/>
                    </a:srgbClr>
                  </a:outerShdw>
                </a:effectLst>
              </a:rPr>
              <a:t>INTRODUÇÃO</a:t>
            </a:r>
            <a:endParaRPr lang="pt-BR" sz="4000" u="sng" dirty="0">
              <a:effectLst>
                <a:outerShdw blurRad="38100" dist="38100" dir="2700000" algn="tl">
                  <a:srgbClr val="000000">
                    <a:alpha val="43137"/>
                  </a:srgbClr>
                </a:outerShdw>
              </a:effectLst>
            </a:endParaRPr>
          </a:p>
        </p:txBody>
      </p:sp>
      <p:sp>
        <p:nvSpPr>
          <p:cNvPr id="3" name="Espaço Reservado para Conteúdo 2"/>
          <p:cNvSpPr>
            <a:spLocks noGrp="1"/>
          </p:cNvSpPr>
          <p:nvPr>
            <p:ph idx="1"/>
          </p:nvPr>
        </p:nvSpPr>
        <p:spPr>
          <a:xfrm>
            <a:off x="457200" y="1196752"/>
            <a:ext cx="8291264" cy="5256584"/>
          </a:xfrm>
        </p:spPr>
        <p:txBody>
          <a:bodyPr>
            <a:normAutofit/>
          </a:bodyPr>
          <a:lstStyle/>
          <a:p>
            <a:r>
              <a:rPr lang="pt-BR" dirty="0"/>
              <a:t>A ancoragem não sendo devidamente implantada, pode </a:t>
            </a:r>
            <a:r>
              <a:rPr lang="pt-BR" dirty="0" smtClean="0"/>
              <a:t>gerar comprometimentos </a:t>
            </a:r>
            <a:r>
              <a:rPr lang="pt-BR" dirty="0"/>
              <a:t>que fragilizam o tratamento a </a:t>
            </a:r>
            <a:r>
              <a:rPr lang="pt-BR" dirty="0" smtClean="0"/>
              <a:t>tornando-a </a:t>
            </a:r>
            <a:r>
              <a:rPr lang="pt-BR" dirty="0"/>
              <a:t>instável </a:t>
            </a:r>
            <a:r>
              <a:rPr lang="pt-BR" dirty="0" smtClean="0"/>
              <a:t>.</a:t>
            </a:r>
          </a:p>
          <a:p>
            <a:pPr marL="0" indent="0" algn="r">
              <a:buNone/>
            </a:pPr>
            <a:r>
              <a:rPr lang="pt-BR" dirty="0" smtClean="0"/>
              <a:t>                            </a:t>
            </a:r>
          </a:p>
          <a:p>
            <a:pPr marL="0" indent="0" algn="r">
              <a:buNone/>
            </a:pPr>
            <a:r>
              <a:rPr lang="pt-BR" dirty="0" smtClean="0"/>
              <a:t>                                   </a:t>
            </a:r>
            <a:r>
              <a:rPr lang="pt-BR" sz="2000" dirty="0" smtClean="0"/>
              <a:t>(</a:t>
            </a:r>
            <a:r>
              <a:rPr lang="pt-BR" sz="2000" dirty="0"/>
              <a:t>ARAUJO et al, 2006</a:t>
            </a:r>
            <a:r>
              <a:rPr lang="pt-BR" sz="2000" dirty="0" smtClean="0"/>
              <a:t>)</a:t>
            </a:r>
          </a:p>
          <a:p>
            <a:pPr marL="0" indent="0">
              <a:buNone/>
            </a:pPr>
            <a:r>
              <a:rPr lang="pt-BR" sz="2000" dirty="0"/>
              <a:t> </a:t>
            </a:r>
            <a:endParaRPr lang="pt-BR" sz="2000" dirty="0" smtClean="0"/>
          </a:p>
          <a:p>
            <a:pPr algn="r"/>
            <a:endParaRPr lang="pt-BR" sz="2000" dirty="0"/>
          </a:p>
          <a:p>
            <a:pPr marL="0" indent="0">
              <a:buNone/>
            </a:pPr>
            <a:endParaRPr lang="pt-BR" sz="2000" dirty="0"/>
          </a:p>
          <a:p>
            <a:pPr marL="0" indent="0">
              <a:buNone/>
            </a:pPr>
            <a:endParaRPr lang="pt-BR" dirty="0"/>
          </a:p>
          <a:p>
            <a:endParaRPr lang="pt-BR" dirty="0" smtClean="0"/>
          </a:p>
          <a:p>
            <a:pPr marL="0" indent="0">
              <a:buNone/>
            </a:pPr>
            <a:endParaRPr lang="pt-BR" dirty="0" smtClean="0"/>
          </a:p>
          <a:p>
            <a:endParaRPr lang="pt-BR" dirty="0" smtClean="0"/>
          </a:p>
          <a:p>
            <a:pPr marL="0" indent="0">
              <a:buNone/>
            </a:pPr>
            <a:endParaRPr lang="pt-BR" dirty="0" smtClean="0"/>
          </a:p>
          <a:p>
            <a:pPr marL="0" indent="0">
              <a:buNone/>
            </a:pPr>
            <a:endParaRPr lang="pt-BR" dirty="0"/>
          </a:p>
          <a:p>
            <a:pPr marL="0" indent="0">
              <a:buNone/>
            </a:pPr>
            <a:endParaRPr lang="pt-BR" dirty="0" smtClean="0"/>
          </a:p>
        </p:txBody>
      </p:sp>
    </p:spTree>
    <p:extLst>
      <p:ext uri="{BB962C8B-B14F-4D97-AF65-F5344CB8AC3E}">
        <p14:creationId xmlns:p14="http://schemas.microsoft.com/office/powerpoint/2010/main" val="39726591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0" y="116632"/>
            <a:ext cx="8229600" cy="1143000"/>
          </a:xfrm>
        </p:spPr>
        <p:txBody>
          <a:bodyPr/>
          <a:lstStyle/>
          <a:p>
            <a:pPr algn="l"/>
            <a:r>
              <a:rPr lang="pt-BR" u="sng" dirty="0"/>
              <a:t>Diâmetro da porção ativa</a:t>
            </a:r>
          </a:p>
        </p:txBody>
      </p:sp>
      <p:sp>
        <p:nvSpPr>
          <p:cNvPr id="3" name="Espaço Reservado para Conteúdo 2"/>
          <p:cNvSpPr>
            <a:spLocks noGrp="1"/>
          </p:cNvSpPr>
          <p:nvPr>
            <p:ph idx="1"/>
          </p:nvPr>
        </p:nvSpPr>
        <p:spPr>
          <a:xfrm>
            <a:off x="457200" y="1412776"/>
            <a:ext cx="8579296" cy="4896544"/>
          </a:xfrm>
        </p:spPr>
        <p:txBody>
          <a:bodyPr>
            <a:normAutofit fontScale="92500" lnSpcReduction="10000"/>
          </a:bodyPr>
          <a:lstStyle/>
          <a:p>
            <a:r>
              <a:rPr lang="pt-BR" dirty="0"/>
              <a:t>A utilização de </a:t>
            </a:r>
            <a:r>
              <a:rPr lang="pt-BR" dirty="0" err="1"/>
              <a:t>mini-implantes</a:t>
            </a:r>
            <a:r>
              <a:rPr lang="pt-BR" dirty="0"/>
              <a:t> mais largos buscando maior contato do osso com o metal, pode gerar maior risco de </a:t>
            </a:r>
            <a:r>
              <a:rPr lang="pt-BR" dirty="0" err="1"/>
              <a:t>microfraturas</a:t>
            </a:r>
            <a:r>
              <a:rPr lang="pt-BR" dirty="0"/>
              <a:t> ósseas dentro de suas espirais, além de poder causar obstrução da circulação local</a:t>
            </a:r>
            <a:r>
              <a:rPr lang="pt-BR" dirty="0" smtClean="0"/>
              <a:t>.</a:t>
            </a:r>
          </a:p>
          <a:p>
            <a:endParaRPr lang="pt-BR" dirty="0" smtClean="0"/>
          </a:p>
          <a:p>
            <a:r>
              <a:rPr lang="pt-BR" dirty="0" smtClean="0"/>
              <a:t> </a:t>
            </a:r>
            <a:r>
              <a:rPr lang="pt-BR" dirty="0"/>
              <a:t>De outro lado, um </a:t>
            </a:r>
            <a:r>
              <a:rPr lang="pt-BR" dirty="0" err="1"/>
              <a:t>mini-implante</a:t>
            </a:r>
            <a:r>
              <a:rPr lang="pt-BR" dirty="0"/>
              <a:t> com diâmetro muito reduzido, pode fraturar em função do atrito com o osso, em especial na mandíbula, local onde o tecido ósseo é extremamente </a:t>
            </a:r>
            <a:r>
              <a:rPr lang="pt-BR" dirty="0" smtClean="0"/>
              <a:t>denso</a:t>
            </a:r>
          </a:p>
          <a:p>
            <a:pPr marL="0" indent="0" algn="r">
              <a:buNone/>
            </a:pPr>
            <a:r>
              <a:rPr lang="pt-BR" sz="2200" dirty="0"/>
              <a:t>(KIM, et al., 2005).</a:t>
            </a:r>
            <a:r>
              <a:rPr lang="pt-BR" sz="2200" dirty="0" smtClean="0"/>
              <a:t> </a:t>
            </a:r>
            <a:endParaRPr lang="pt-BR" sz="2200" dirty="0"/>
          </a:p>
        </p:txBody>
      </p:sp>
    </p:spTree>
    <p:extLst>
      <p:ext uri="{BB962C8B-B14F-4D97-AF65-F5344CB8AC3E}">
        <p14:creationId xmlns:p14="http://schemas.microsoft.com/office/powerpoint/2010/main" val="30763165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116632"/>
            <a:ext cx="8229600" cy="1143000"/>
          </a:xfrm>
        </p:spPr>
        <p:txBody>
          <a:bodyPr/>
          <a:lstStyle/>
          <a:p>
            <a:pPr algn="l"/>
            <a:r>
              <a:rPr lang="pt-BR" u="sng" dirty="0"/>
              <a:t>Diâmetro da porção ativa</a:t>
            </a:r>
          </a:p>
        </p:txBody>
      </p:sp>
      <p:sp>
        <p:nvSpPr>
          <p:cNvPr id="3" name="Espaço Reservado para Conteúdo 2"/>
          <p:cNvSpPr>
            <a:spLocks noGrp="1"/>
          </p:cNvSpPr>
          <p:nvPr>
            <p:ph idx="1"/>
          </p:nvPr>
        </p:nvSpPr>
        <p:spPr>
          <a:xfrm>
            <a:off x="457200" y="1412776"/>
            <a:ext cx="8579296" cy="5112568"/>
          </a:xfrm>
        </p:spPr>
        <p:txBody>
          <a:bodyPr>
            <a:normAutofit/>
          </a:bodyPr>
          <a:lstStyle/>
          <a:p>
            <a:r>
              <a:rPr lang="pt-BR" dirty="0"/>
              <a:t>Os </a:t>
            </a:r>
            <a:r>
              <a:rPr lang="pt-BR" dirty="0" err="1"/>
              <a:t>mini-implantes</a:t>
            </a:r>
            <a:r>
              <a:rPr lang="pt-BR" dirty="0"/>
              <a:t> </a:t>
            </a:r>
            <a:r>
              <a:rPr lang="pt-BR" dirty="0" smtClean="0"/>
              <a:t>ortodônticos:</a:t>
            </a:r>
          </a:p>
          <a:p>
            <a:pPr>
              <a:buFont typeface="Wingdings" panose="05000000000000000000" pitchFamily="2" charset="2"/>
              <a:buChar char="ü"/>
            </a:pPr>
            <a:r>
              <a:rPr lang="pt-BR" dirty="0" smtClean="0"/>
              <a:t>Diâmetro </a:t>
            </a:r>
            <a:r>
              <a:rPr lang="pt-BR" dirty="0"/>
              <a:t>variam entre 1,0 a 2,3 mm </a:t>
            </a:r>
            <a:endParaRPr lang="pt-BR" dirty="0" smtClean="0"/>
          </a:p>
          <a:p>
            <a:pPr marL="0" indent="0" algn="r">
              <a:buNone/>
            </a:pPr>
            <a:r>
              <a:rPr lang="pt-BR" sz="2000" dirty="0" smtClean="0"/>
              <a:t>(</a:t>
            </a:r>
            <a:r>
              <a:rPr lang="pt-BR" sz="2000" dirty="0"/>
              <a:t>NASCIMENTO et al., 2006; POGGIO, et al., 2006; LIN, et al., 2007</a:t>
            </a:r>
            <a:r>
              <a:rPr lang="pt-BR" sz="2000" dirty="0" smtClean="0"/>
              <a:t>).</a:t>
            </a:r>
          </a:p>
          <a:p>
            <a:pPr marL="0" indent="0" algn="r">
              <a:buNone/>
            </a:pPr>
            <a:endParaRPr lang="pt-BR" sz="2000" dirty="0"/>
          </a:p>
          <a:p>
            <a:r>
              <a:rPr lang="pt-BR" dirty="0"/>
              <a:t>Para se realizar uma boa escolha do diâmetro dos </a:t>
            </a:r>
            <a:r>
              <a:rPr lang="pt-BR" dirty="0" err="1"/>
              <a:t>mini-implantes</a:t>
            </a:r>
            <a:r>
              <a:rPr lang="pt-BR" dirty="0"/>
              <a:t>, é necessário analisar criteriosamente a largura do local cirúrgico, o qual pode ser confirmado por meio de exames radiográficos prévios</a:t>
            </a:r>
            <a:r>
              <a:rPr lang="pt-BR" dirty="0" smtClean="0"/>
              <a:t> .</a:t>
            </a:r>
            <a:r>
              <a:rPr lang="pt-BR" dirty="0"/>
              <a:t> </a:t>
            </a:r>
            <a:r>
              <a:rPr lang="pt-BR" sz="2200" dirty="0"/>
              <a:t>(LIN, et al., 2007). </a:t>
            </a:r>
          </a:p>
          <a:p>
            <a:pPr>
              <a:buFont typeface="Wingdings" panose="05000000000000000000" pitchFamily="2" charset="2"/>
              <a:buChar char="ü"/>
            </a:pPr>
            <a:endParaRPr lang="pt-BR" dirty="0"/>
          </a:p>
        </p:txBody>
      </p:sp>
    </p:spTree>
    <p:extLst>
      <p:ext uri="{BB962C8B-B14F-4D97-AF65-F5344CB8AC3E}">
        <p14:creationId xmlns:p14="http://schemas.microsoft.com/office/powerpoint/2010/main" val="2868581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476672"/>
            <a:ext cx="8229600" cy="864096"/>
          </a:xfrm>
        </p:spPr>
        <p:txBody>
          <a:bodyPr>
            <a:normAutofit fontScale="90000"/>
          </a:bodyPr>
          <a:lstStyle/>
          <a:p>
            <a:pPr algn="l"/>
            <a:r>
              <a:rPr lang="pt-BR" u="sng" dirty="0"/>
              <a:t>Comprimento do implante</a:t>
            </a:r>
            <a:r>
              <a:rPr lang="pt-BR" dirty="0"/>
              <a:t/>
            </a:r>
            <a:br>
              <a:rPr lang="pt-BR" dirty="0"/>
            </a:br>
            <a:endParaRPr lang="pt-BR" dirty="0"/>
          </a:p>
        </p:txBody>
      </p:sp>
      <p:sp>
        <p:nvSpPr>
          <p:cNvPr id="3" name="Espaço Reservado para Conteúdo 2"/>
          <p:cNvSpPr>
            <a:spLocks noGrp="1"/>
          </p:cNvSpPr>
          <p:nvPr>
            <p:ph idx="1"/>
          </p:nvPr>
        </p:nvSpPr>
        <p:spPr>
          <a:xfrm>
            <a:off x="457200" y="1600200"/>
            <a:ext cx="8507288" cy="4853136"/>
          </a:xfrm>
        </p:spPr>
        <p:txBody>
          <a:bodyPr>
            <a:normAutofit fontScale="92500"/>
          </a:bodyPr>
          <a:lstStyle/>
          <a:p>
            <a:r>
              <a:rPr lang="pt-BR" dirty="0" err="1"/>
              <a:t>Celenza</a:t>
            </a:r>
            <a:r>
              <a:rPr lang="pt-BR" dirty="0"/>
              <a:t> e </a:t>
            </a:r>
            <a:r>
              <a:rPr lang="pt-BR" dirty="0" err="1"/>
              <a:t>Hochman</a:t>
            </a:r>
            <a:r>
              <a:rPr lang="pt-BR" dirty="0"/>
              <a:t>, (2000) afirmaram que quanto maior o comprimento do </a:t>
            </a:r>
            <a:r>
              <a:rPr lang="pt-BR" dirty="0" err="1"/>
              <a:t>mini-implante</a:t>
            </a:r>
            <a:r>
              <a:rPr lang="pt-BR" dirty="0"/>
              <a:t> melhor a sua estabilidade primária</a:t>
            </a:r>
            <a:r>
              <a:rPr lang="pt-BR" dirty="0" smtClean="0"/>
              <a:t>.</a:t>
            </a:r>
          </a:p>
          <a:p>
            <a:pPr marL="0" indent="0">
              <a:buNone/>
            </a:pPr>
            <a:r>
              <a:rPr lang="pt-BR" dirty="0" smtClean="0"/>
              <a:t> </a:t>
            </a:r>
          </a:p>
          <a:p>
            <a:r>
              <a:rPr lang="pt-BR" dirty="0" smtClean="0"/>
              <a:t>No </a:t>
            </a:r>
            <a:r>
              <a:rPr lang="pt-BR" dirty="0"/>
              <a:t>entanto, ainda não houve um consenso na literatura a respeito dessa relação </a:t>
            </a:r>
            <a:r>
              <a:rPr lang="pt-BR" dirty="0" smtClean="0"/>
              <a:t>comprimento/estabilidade, uma </a:t>
            </a:r>
            <a:r>
              <a:rPr lang="pt-BR" dirty="0"/>
              <a:t>vez que alguns trabalhos não têm encontrado esta influência do comprimento sobre a estabilidade dos </a:t>
            </a:r>
            <a:r>
              <a:rPr lang="pt-BR" dirty="0" err="1"/>
              <a:t>mini-implantes</a:t>
            </a:r>
            <a:r>
              <a:rPr lang="pt-BR" dirty="0"/>
              <a:t> </a:t>
            </a:r>
            <a:r>
              <a:rPr lang="pt-BR" dirty="0" smtClean="0"/>
              <a:t>                                      </a:t>
            </a:r>
            <a:r>
              <a:rPr lang="pt-BR" sz="2200" dirty="0" smtClean="0"/>
              <a:t>(</a:t>
            </a:r>
            <a:r>
              <a:rPr lang="pt-BR" sz="2200" dirty="0"/>
              <a:t>MIYAWAKI, et al., 2003).</a:t>
            </a:r>
          </a:p>
          <a:p>
            <a:endParaRPr lang="pt-BR" dirty="0"/>
          </a:p>
        </p:txBody>
      </p:sp>
    </p:spTree>
    <p:extLst>
      <p:ext uri="{BB962C8B-B14F-4D97-AF65-F5344CB8AC3E}">
        <p14:creationId xmlns:p14="http://schemas.microsoft.com/office/powerpoint/2010/main" val="1349578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116632"/>
            <a:ext cx="8229600" cy="1143000"/>
          </a:xfrm>
        </p:spPr>
        <p:txBody>
          <a:bodyPr/>
          <a:lstStyle/>
          <a:p>
            <a:pPr algn="l"/>
            <a:r>
              <a:rPr lang="pt-BR" u="sng" dirty="0"/>
              <a:t>Comprimento do implante</a:t>
            </a:r>
          </a:p>
        </p:txBody>
      </p:sp>
      <p:sp>
        <p:nvSpPr>
          <p:cNvPr id="3" name="Espaço Reservado para Conteúdo 2"/>
          <p:cNvSpPr>
            <a:spLocks noGrp="1"/>
          </p:cNvSpPr>
          <p:nvPr>
            <p:ph idx="1"/>
          </p:nvPr>
        </p:nvSpPr>
        <p:spPr>
          <a:xfrm>
            <a:off x="457200" y="1268760"/>
            <a:ext cx="8507288" cy="5184576"/>
          </a:xfrm>
        </p:spPr>
        <p:txBody>
          <a:bodyPr>
            <a:normAutofit fontScale="92500" lnSpcReduction="10000"/>
          </a:bodyPr>
          <a:lstStyle/>
          <a:p>
            <a:r>
              <a:rPr lang="pt-BR" dirty="0"/>
              <a:t>Chen et al. (2006) encontraram diferenças significativas na proporção de sucesso de </a:t>
            </a:r>
            <a:r>
              <a:rPr lang="pt-BR" dirty="0" err="1"/>
              <a:t>mini-implantes</a:t>
            </a:r>
            <a:r>
              <a:rPr lang="pt-BR" dirty="0"/>
              <a:t> com 6 e 8 mm de </a:t>
            </a:r>
            <a:r>
              <a:rPr lang="pt-BR" dirty="0" smtClean="0"/>
              <a:t>comprimento.</a:t>
            </a:r>
          </a:p>
          <a:p>
            <a:r>
              <a:rPr lang="pt-BR" dirty="0"/>
              <a:t>Ao selecionar-se o comprimento do </a:t>
            </a:r>
            <a:r>
              <a:rPr lang="pt-BR" dirty="0" err="1"/>
              <a:t>mini-implante</a:t>
            </a:r>
            <a:r>
              <a:rPr lang="pt-BR" dirty="0"/>
              <a:t> deve-se observar com bastante </a:t>
            </a:r>
            <a:r>
              <a:rPr lang="pt-BR" dirty="0" smtClean="0"/>
              <a:t>atenção:</a:t>
            </a:r>
          </a:p>
          <a:p>
            <a:endParaRPr lang="pt-BR" dirty="0" smtClean="0"/>
          </a:p>
          <a:p>
            <a:pPr>
              <a:buFont typeface="Wingdings" panose="05000000000000000000" pitchFamily="2" charset="2"/>
              <a:buChar char="ü"/>
            </a:pPr>
            <a:r>
              <a:rPr lang="pt-BR" dirty="0" smtClean="0"/>
              <a:t>A profundidade </a:t>
            </a:r>
            <a:r>
              <a:rPr lang="pt-BR" dirty="0"/>
              <a:t>do tecido ósseo do </a:t>
            </a:r>
            <a:r>
              <a:rPr lang="pt-BR" dirty="0" smtClean="0"/>
              <a:t>local;</a:t>
            </a:r>
          </a:p>
          <a:p>
            <a:pPr>
              <a:buFont typeface="Wingdings" panose="05000000000000000000" pitchFamily="2" charset="2"/>
              <a:buChar char="ü"/>
            </a:pPr>
            <a:r>
              <a:rPr lang="pt-BR" dirty="0"/>
              <a:t>O</a:t>
            </a:r>
            <a:r>
              <a:rPr lang="pt-BR" dirty="0" smtClean="0"/>
              <a:t>nde </a:t>
            </a:r>
            <a:r>
              <a:rPr lang="pt-BR" dirty="0"/>
              <a:t>estão localizadas as estruturas anatômicas adjacentes, tais como raízes dentárias, vasos sanguíneos e nervos</a:t>
            </a:r>
            <a:r>
              <a:rPr lang="pt-BR" dirty="0" smtClean="0"/>
              <a:t>.</a:t>
            </a:r>
          </a:p>
          <a:p>
            <a:pPr marL="0" indent="0" algn="r">
              <a:buNone/>
            </a:pPr>
            <a:r>
              <a:rPr lang="pt-BR" sz="2200" dirty="0"/>
              <a:t>(LIN, et al., 2007).</a:t>
            </a:r>
          </a:p>
        </p:txBody>
      </p:sp>
    </p:spTree>
    <p:extLst>
      <p:ext uri="{BB962C8B-B14F-4D97-AF65-F5344CB8AC3E}">
        <p14:creationId xmlns:p14="http://schemas.microsoft.com/office/powerpoint/2010/main" val="4195250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457200" y="274638"/>
            <a:ext cx="8229600" cy="994122"/>
          </a:xfrm>
        </p:spPr>
        <p:txBody>
          <a:bodyPr>
            <a:normAutofit fontScale="90000"/>
          </a:bodyPr>
          <a:lstStyle/>
          <a:p>
            <a:pPr algn="l"/>
            <a:r>
              <a:rPr lang="pt-BR" i="1" u="sng" dirty="0"/>
              <a:t>Design</a:t>
            </a:r>
            <a:r>
              <a:rPr lang="pt-BR" u="sng" dirty="0"/>
              <a:t> da cabeça</a:t>
            </a:r>
            <a:r>
              <a:rPr lang="pt-BR" dirty="0"/>
              <a:t/>
            </a:r>
            <a:br>
              <a:rPr lang="pt-BR" dirty="0"/>
            </a:br>
            <a:endParaRPr lang="pt-BR" dirty="0"/>
          </a:p>
        </p:txBody>
      </p:sp>
      <p:sp>
        <p:nvSpPr>
          <p:cNvPr id="3" name="Espaço Reservado para Conteúdo 2"/>
          <p:cNvSpPr>
            <a:spLocks noGrp="1"/>
          </p:cNvSpPr>
          <p:nvPr>
            <p:ph idx="1"/>
          </p:nvPr>
        </p:nvSpPr>
        <p:spPr>
          <a:xfrm>
            <a:off x="457200" y="1340768"/>
            <a:ext cx="8507288" cy="4785395"/>
          </a:xfrm>
        </p:spPr>
        <p:txBody>
          <a:bodyPr/>
          <a:lstStyle/>
          <a:p>
            <a:r>
              <a:rPr lang="pt-BR" dirty="0"/>
              <a:t>A cabeça do </a:t>
            </a:r>
            <a:r>
              <a:rPr lang="pt-BR" dirty="0" err="1"/>
              <a:t>mini-implante</a:t>
            </a:r>
            <a:r>
              <a:rPr lang="pt-BR" dirty="0"/>
              <a:t> deve ser capaz de se conectar aos acessórios ortodônticos cuja finalidade é obter-se um controle ortodôntico </a:t>
            </a:r>
            <a:r>
              <a:rPr lang="pt-BR" dirty="0" smtClean="0"/>
              <a:t>adequado.</a:t>
            </a:r>
          </a:p>
          <a:p>
            <a:pPr marL="0" indent="0" algn="r">
              <a:buNone/>
            </a:pPr>
            <a:r>
              <a:rPr lang="pt-BR" sz="2000" dirty="0"/>
              <a:t>(LIN et al., 2007</a:t>
            </a:r>
            <a:r>
              <a:rPr lang="pt-BR" sz="2000" dirty="0" smtClean="0"/>
              <a:t>)</a:t>
            </a:r>
            <a:endParaRPr lang="pt-BR" sz="2000" dirty="0"/>
          </a:p>
          <a:p>
            <a:endParaRPr lang="pt-BR" dirty="0"/>
          </a:p>
        </p:txBody>
      </p:sp>
      <p:pic>
        <p:nvPicPr>
          <p:cNvPr id="4" name="Imagem 3"/>
          <p:cNvPicPr/>
          <p:nvPr/>
        </p:nvPicPr>
        <p:blipFill>
          <a:blip r:embed="rId3">
            <a:extLst>
              <a:ext uri="{28A0092B-C50C-407E-A947-70E740481C1C}">
                <a14:useLocalDpi xmlns:a14="http://schemas.microsoft.com/office/drawing/2010/main" val="0"/>
              </a:ext>
            </a:extLst>
          </a:blip>
          <a:srcRect/>
          <a:stretch>
            <a:fillRect/>
          </a:stretch>
        </p:blipFill>
        <p:spPr bwMode="auto">
          <a:xfrm>
            <a:off x="1547664" y="4221088"/>
            <a:ext cx="6120680" cy="2016224"/>
          </a:xfrm>
          <a:prstGeom prst="rect">
            <a:avLst/>
          </a:prstGeom>
          <a:noFill/>
          <a:ln>
            <a:noFill/>
          </a:ln>
          <a:effectLst>
            <a:outerShdw blurRad="50800" dist="38100" dir="13500000" algn="br" rotWithShape="0">
              <a:prstClr val="black">
                <a:alpha val="40000"/>
              </a:prstClr>
            </a:outerShdw>
          </a:effectLst>
        </p:spPr>
      </p:pic>
    </p:spTree>
    <p:extLst>
      <p:ext uri="{BB962C8B-B14F-4D97-AF65-F5344CB8AC3E}">
        <p14:creationId xmlns:p14="http://schemas.microsoft.com/office/powerpoint/2010/main" val="106342466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0" y="125760"/>
            <a:ext cx="8892480" cy="1143000"/>
          </a:xfrm>
        </p:spPr>
        <p:txBody>
          <a:bodyPr>
            <a:normAutofit fontScale="90000"/>
          </a:bodyPr>
          <a:lstStyle/>
          <a:p>
            <a:pPr algn="l"/>
            <a:r>
              <a:rPr lang="pt-BR" u="sng" dirty="0"/>
              <a:t>Locais de inserção e indicações dos </a:t>
            </a:r>
            <a:r>
              <a:rPr lang="pt-BR" u="sng" dirty="0" err="1"/>
              <a:t>mini-implantes</a:t>
            </a:r>
            <a:endParaRPr lang="pt-BR" u="sng" dirty="0"/>
          </a:p>
        </p:txBody>
      </p:sp>
      <p:sp>
        <p:nvSpPr>
          <p:cNvPr id="3" name="Espaço Reservado para Conteúdo 2"/>
          <p:cNvSpPr>
            <a:spLocks noGrp="1"/>
          </p:cNvSpPr>
          <p:nvPr>
            <p:ph idx="1"/>
          </p:nvPr>
        </p:nvSpPr>
        <p:spPr>
          <a:xfrm>
            <a:off x="457200" y="1484784"/>
            <a:ext cx="8579296" cy="5112568"/>
          </a:xfrm>
        </p:spPr>
        <p:txBody>
          <a:bodyPr>
            <a:normAutofit fontScale="92500" lnSpcReduction="20000"/>
          </a:bodyPr>
          <a:lstStyle/>
          <a:p>
            <a:r>
              <a:rPr lang="pt-BR" dirty="0"/>
              <a:t>O</a:t>
            </a:r>
            <a:r>
              <a:rPr lang="pt-BR" dirty="0" smtClean="0"/>
              <a:t>s </a:t>
            </a:r>
            <a:r>
              <a:rPr lang="pt-BR" dirty="0" err="1"/>
              <a:t>mini-implantes</a:t>
            </a:r>
            <a:r>
              <a:rPr lang="pt-BR" dirty="0"/>
              <a:t> apresentam reduzidas dimensões e têm sido utilizados nas mais variadas regiões anatômicas, tais como</a:t>
            </a:r>
            <a:r>
              <a:rPr lang="pt-BR" dirty="0" smtClean="0"/>
              <a:t>:</a:t>
            </a:r>
          </a:p>
          <a:p>
            <a:pPr>
              <a:buFont typeface="Wingdings" panose="05000000000000000000" pitchFamily="2" charset="2"/>
              <a:buChar char="ü"/>
            </a:pPr>
            <a:r>
              <a:rPr lang="pt-BR" dirty="0"/>
              <a:t>O</a:t>
            </a:r>
            <a:r>
              <a:rPr lang="pt-BR" dirty="0" smtClean="0"/>
              <a:t>sso </a:t>
            </a:r>
            <a:r>
              <a:rPr lang="pt-BR" dirty="0"/>
              <a:t>alveolar </a:t>
            </a:r>
            <a:r>
              <a:rPr lang="pt-BR" dirty="0" err="1"/>
              <a:t>interradicular</a:t>
            </a:r>
            <a:r>
              <a:rPr lang="pt-BR" dirty="0"/>
              <a:t> na maxila e mandíbula; </a:t>
            </a:r>
            <a:endParaRPr lang="pt-BR" dirty="0" smtClean="0"/>
          </a:p>
          <a:p>
            <a:pPr>
              <a:buFont typeface="Wingdings" panose="05000000000000000000" pitchFamily="2" charset="2"/>
              <a:buChar char="ü"/>
            </a:pPr>
            <a:r>
              <a:rPr lang="pt-BR" dirty="0"/>
              <a:t>P</a:t>
            </a:r>
            <a:r>
              <a:rPr lang="pt-BR" dirty="0" smtClean="0"/>
              <a:t>alato;</a:t>
            </a:r>
          </a:p>
          <a:p>
            <a:pPr>
              <a:buFont typeface="Wingdings" panose="05000000000000000000" pitchFamily="2" charset="2"/>
              <a:buChar char="ü"/>
            </a:pPr>
            <a:r>
              <a:rPr lang="pt-BR" dirty="0"/>
              <a:t>R</a:t>
            </a:r>
            <a:r>
              <a:rPr lang="pt-BR" dirty="0" smtClean="0"/>
              <a:t>egião </a:t>
            </a:r>
            <a:r>
              <a:rPr lang="pt-BR" dirty="0"/>
              <a:t>da sínfise </a:t>
            </a:r>
            <a:r>
              <a:rPr lang="pt-BR" dirty="0" smtClean="0"/>
              <a:t>mandibular</a:t>
            </a:r>
          </a:p>
          <a:p>
            <a:pPr>
              <a:buFont typeface="Wingdings" panose="05000000000000000000" pitchFamily="2" charset="2"/>
              <a:buChar char="ü"/>
            </a:pPr>
            <a:r>
              <a:rPr lang="pt-BR" dirty="0"/>
              <a:t>L</a:t>
            </a:r>
            <a:r>
              <a:rPr lang="pt-BR" dirty="0" smtClean="0"/>
              <a:t>inha </a:t>
            </a:r>
            <a:r>
              <a:rPr lang="pt-BR" dirty="0"/>
              <a:t>oblíqua externa da mandíbula; </a:t>
            </a:r>
            <a:endParaRPr lang="pt-BR" dirty="0" smtClean="0"/>
          </a:p>
          <a:p>
            <a:pPr>
              <a:buFont typeface="Wingdings" panose="05000000000000000000" pitchFamily="2" charset="2"/>
              <a:buChar char="ü"/>
            </a:pPr>
            <a:r>
              <a:rPr lang="pt-BR" dirty="0" smtClean="0"/>
              <a:t>Processo </a:t>
            </a:r>
            <a:r>
              <a:rPr lang="pt-BR" dirty="0"/>
              <a:t>zigomático da maxila; </a:t>
            </a:r>
            <a:endParaRPr lang="pt-BR" dirty="0" smtClean="0"/>
          </a:p>
          <a:p>
            <a:pPr>
              <a:buFont typeface="Wingdings" panose="05000000000000000000" pitchFamily="2" charset="2"/>
              <a:buChar char="ü"/>
            </a:pPr>
            <a:r>
              <a:rPr lang="pt-BR" dirty="0" smtClean="0"/>
              <a:t>Espaço </a:t>
            </a:r>
            <a:r>
              <a:rPr lang="pt-BR" dirty="0" err="1"/>
              <a:t>retromolar</a:t>
            </a:r>
            <a:r>
              <a:rPr lang="pt-BR" dirty="0"/>
              <a:t> da </a:t>
            </a:r>
            <a:r>
              <a:rPr lang="pt-BR" dirty="0" smtClean="0"/>
              <a:t>mandíbula</a:t>
            </a:r>
          </a:p>
          <a:p>
            <a:pPr>
              <a:buFont typeface="Wingdings" panose="05000000000000000000" pitchFamily="2" charset="2"/>
              <a:buChar char="ü"/>
            </a:pPr>
            <a:endParaRPr lang="pt-BR" dirty="0" smtClean="0"/>
          </a:p>
          <a:p>
            <a:pPr marL="0" indent="0" algn="r">
              <a:buNone/>
            </a:pPr>
            <a:r>
              <a:rPr lang="pt-BR" sz="2200" dirty="0"/>
              <a:t>(KYUNG, et al., 2003; LIN; LIOU, 2003; MAINO, et al., 2003; CARANO, et al., 2004; KURODA et al., 2004; LEE, et al., 2004; PARK et al., 2004; KURODA, et al., 2005).</a:t>
            </a:r>
          </a:p>
        </p:txBody>
      </p:sp>
    </p:spTree>
    <p:extLst>
      <p:ext uri="{BB962C8B-B14F-4D97-AF65-F5344CB8AC3E}">
        <p14:creationId xmlns:p14="http://schemas.microsoft.com/office/powerpoint/2010/main" val="1434883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5496" y="116632"/>
            <a:ext cx="8507288" cy="1143000"/>
          </a:xfrm>
        </p:spPr>
        <p:txBody>
          <a:bodyPr>
            <a:normAutofit fontScale="90000"/>
          </a:bodyPr>
          <a:lstStyle/>
          <a:p>
            <a:pPr algn="l"/>
            <a:r>
              <a:rPr lang="pt-BR" u="sng" dirty="0"/>
              <a:t>Locais de inserção e indicações dos </a:t>
            </a:r>
            <a:r>
              <a:rPr lang="pt-BR" u="sng" dirty="0" err="1"/>
              <a:t>mini-implantes</a:t>
            </a:r>
            <a:endParaRPr lang="pt-BR" u="sng" dirty="0"/>
          </a:p>
        </p:txBody>
      </p:sp>
      <p:sp>
        <p:nvSpPr>
          <p:cNvPr id="3" name="Espaço Reservado para Conteúdo 2"/>
          <p:cNvSpPr>
            <a:spLocks noGrp="1"/>
          </p:cNvSpPr>
          <p:nvPr>
            <p:ph idx="1"/>
          </p:nvPr>
        </p:nvSpPr>
        <p:spPr>
          <a:xfrm>
            <a:off x="457200" y="1484784"/>
            <a:ext cx="8579296" cy="4896544"/>
          </a:xfrm>
        </p:spPr>
        <p:txBody>
          <a:bodyPr>
            <a:normAutofit fontScale="92500" lnSpcReduction="20000"/>
          </a:bodyPr>
          <a:lstStyle/>
          <a:p>
            <a:r>
              <a:rPr lang="pt-BR" dirty="0"/>
              <a:t>Lee et al. (2007) ressaltam que independente do local de introdução do </a:t>
            </a:r>
            <a:r>
              <a:rPr lang="pt-BR" dirty="0" err="1"/>
              <a:t>mini-implante</a:t>
            </a:r>
            <a:r>
              <a:rPr lang="pt-BR" dirty="0"/>
              <a:t>, o ortodontista deve sempre considerar os seguintes fatores: </a:t>
            </a:r>
          </a:p>
          <a:p>
            <a:pPr lvl="0">
              <a:buFont typeface="Wingdings" panose="05000000000000000000" pitchFamily="2" charset="2"/>
              <a:buChar char="Ø"/>
            </a:pPr>
            <a:r>
              <a:rPr lang="pt-BR" u="sng" dirty="0" smtClean="0"/>
              <a:t>Segurança</a:t>
            </a:r>
            <a:endParaRPr lang="pt-BR" dirty="0"/>
          </a:p>
          <a:p>
            <a:pPr lvl="0">
              <a:buFont typeface="Wingdings" panose="05000000000000000000" pitchFamily="2" charset="2"/>
              <a:buChar char="Ø"/>
            </a:pPr>
            <a:endParaRPr lang="pt-BR" dirty="0"/>
          </a:p>
          <a:p>
            <a:pPr lvl="0">
              <a:buFont typeface="Wingdings" panose="05000000000000000000" pitchFamily="2" charset="2"/>
              <a:buChar char="Ø"/>
            </a:pPr>
            <a:r>
              <a:rPr lang="pt-BR" u="sng" dirty="0" smtClean="0"/>
              <a:t>Acessibilidade</a:t>
            </a:r>
          </a:p>
          <a:p>
            <a:pPr lvl="0">
              <a:buFont typeface="Wingdings" panose="05000000000000000000" pitchFamily="2" charset="2"/>
              <a:buChar char="Ø"/>
            </a:pPr>
            <a:endParaRPr lang="pt-BR" u="sng" dirty="0" smtClean="0"/>
          </a:p>
          <a:p>
            <a:pPr lvl="0">
              <a:buFont typeface="Wingdings" panose="05000000000000000000" pitchFamily="2" charset="2"/>
              <a:buChar char="Ø"/>
            </a:pPr>
            <a:r>
              <a:rPr lang="pt-BR" u="words" dirty="0" smtClean="0"/>
              <a:t>Condições </a:t>
            </a:r>
            <a:r>
              <a:rPr lang="pt-BR" u="words" dirty="0"/>
              <a:t>do </a:t>
            </a:r>
            <a:r>
              <a:rPr lang="pt-BR" u="words" dirty="0" smtClean="0"/>
              <a:t>tecido ósseo</a:t>
            </a:r>
          </a:p>
          <a:p>
            <a:pPr lvl="0">
              <a:buFont typeface="Wingdings" panose="05000000000000000000" pitchFamily="2" charset="2"/>
              <a:buChar char="Ø"/>
            </a:pPr>
            <a:endParaRPr lang="pt-BR" dirty="0"/>
          </a:p>
          <a:p>
            <a:pPr>
              <a:buFont typeface="Wingdings" panose="05000000000000000000" pitchFamily="2" charset="2"/>
              <a:buChar char="Ø"/>
            </a:pPr>
            <a:r>
              <a:rPr lang="pt-BR" u="words" dirty="0"/>
              <a:t>Condições do tecido </a:t>
            </a:r>
            <a:r>
              <a:rPr lang="pt-BR" u="words" dirty="0" smtClean="0"/>
              <a:t>mole</a:t>
            </a:r>
            <a:endParaRPr lang="pt-BR" dirty="0"/>
          </a:p>
        </p:txBody>
      </p:sp>
    </p:spTree>
    <p:extLst>
      <p:ext uri="{BB962C8B-B14F-4D97-AF65-F5344CB8AC3E}">
        <p14:creationId xmlns:p14="http://schemas.microsoft.com/office/powerpoint/2010/main" val="36356159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86816" y="116632"/>
            <a:ext cx="8229600" cy="1143000"/>
          </a:xfrm>
        </p:spPr>
        <p:txBody>
          <a:bodyPr>
            <a:normAutofit fontScale="90000"/>
          </a:bodyPr>
          <a:lstStyle/>
          <a:p>
            <a:pPr algn="l"/>
            <a:r>
              <a:rPr lang="pt-BR" u="sng" dirty="0"/>
              <a:t>Locais de inserção e indicações dos </a:t>
            </a:r>
            <a:r>
              <a:rPr lang="pt-BR" u="sng" dirty="0" err="1"/>
              <a:t>mini-implantes</a:t>
            </a:r>
            <a:endParaRPr lang="pt-BR" u="sng" dirty="0"/>
          </a:p>
        </p:txBody>
      </p:sp>
      <p:sp>
        <p:nvSpPr>
          <p:cNvPr id="3" name="Espaço Reservado para Conteúdo 2"/>
          <p:cNvSpPr>
            <a:spLocks noGrp="1"/>
          </p:cNvSpPr>
          <p:nvPr>
            <p:ph idx="1"/>
          </p:nvPr>
        </p:nvSpPr>
        <p:spPr>
          <a:xfrm>
            <a:off x="457200" y="1600200"/>
            <a:ext cx="8507288" cy="4525963"/>
          </a:xfrm>
        </p:spPr>
        <p:txBody>
          <a:bodyPr>
            <a:normAutofit/>
          </a:bodyPr>
          <a:lstStyle/>
          <a:p>
            <a:pPr lvl="0">
              <a:buFont typeface="Wingdings" panose="05000000000000000000" pitchFamily="2" charset="2"/>
              <a:buChar char="Ø"/>
            </a:pPr>
            <a:r>
              <a:rPr lang="pt-BR" u="sng" dirty="0" smtClean="0"/>
              <a:t>Aplicação</a:t>
            </a:r>
          </a:p>
          <a:p>
            <a:pPr lvl="0"/>
            <a:endParaRPr lang="pt-BR" u="sng" dirty="0" smtClean="0"/>
          </a:p>
          <a:p>
            <a:pPr lvl="0">
              <a:buFont typeface="Wingdings" panose="05000000000000000000" pitchFamily="2" charset="2"/>
              <a:buChar char="Ø"/>
            </a:pPr>
            <a:r>
              <a:rPr lang="pt-BR" u="sng" dirty="0" smtClean="0"/>
              <a:t>Desconforto</a:t>
            </a:r>
            <a:endParaRPr lang="pt-BR" dirty="0"/>
          </a:p>
          <a:p>
            <a:pPr marL="0" lvl="0" indent="0">
              <a:buNone/>
            </a:pPr>
            <a:r>
              <a:rPr lang="pt-BR" dirty="0" smtClean="0"/>
              <a:t> </a:t>
            </a:r>
            <a:endParaRPr lang="pt-BR" dirty="0"/>
          </a:p>
          <a:p>
            <a:pPr lvl="0">
              <a:buFont typeface="Wingdings" panose="05000000000000000000" pitchFamily="2" charset="2"/>
              <a:buChar char="Ø"/>
            </a:pPr>
            <a:r>
              <a:rPr lang="pt-BR" u="words" dirty="0"/>
              <a:t>Irritação causada pelo tecido </a:t>
            </a:r>
            <a:r>
              <a:rPr lang="pt-BR" u="words" dirty="0" smtClean="0"/>
              <a:t>adjacente</a:t>
            </a:r>
          </a:p>
          <a:p>
            <a:pPr lvl="0"/>
            <a:endParaRPr lang="pt-BR" u="words" dirty="0" smtClean="0"/>
          </a:p>
          <a:p>
            <a:pPr lvl="0">
              <a:buFont typeface="Wingdings" panose="05000000000000000000" pitchFamily="2" charset="2"/>
              <a:buChar char="Ø"/>
            </a:pPr>
            <a:r>
              <a:rPr lang="pt-BR" u="sng" dirty="0" smtClean="0"/>
              <a:t>Necessidade</a:t>
            </a:r>
          </a:p>
          <a:p>
            <a:pPr lvl="0"/>
            <a:endParaRPr lang="pt-BR" u="sng" dirty="0"/>
          </a:p>
          <a:p>
            <a:pPr lvl="0"/>
            <a:endParaRPr lang="pt-BR" dirty="0"/>
          </a:p>
        </p:txBody>
      </p:sp>
    </p:spTree>
    <p:extLst>
      <p:ext uri="{BB962C8B-B14F-4D97-AF65-F5344CB8AC3E}">
        <p14:creationId xmlns:p14="http://schemas.microsoft.com/office/powerpoint/2010/main" val="117327191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5496" y="116632"/>
            <a:ext cx="8229600" cy="1143000"/>
          </a:xfrm>
        </p:spPr>
        <p:txBody>
          <a:bodyPr/>
          <a:lstStyle/>
          <a:p>
            <a:pPr algn="l"/>
            <a:r>
              <a:rPr lang="pt-BR" u="sng" dirty="0"/>
              <a:t>Vantagens e desvantagens</a:t>
            </a:r>
          </a:p>
        </p:txBody>
      </p:sp>
      <p:sp>
        <p:nvSpPr>
          <p:cNvPr id="3" name="Espaço Reservado para Conteúdo 2"/>
          <p:cNvSpPr>
            <a:spLocks noGrp="1"/>
          </p:cNvSpPr>
          <p:nvPr>
            <p:ph idx="1"/>
          </p:nvPr>
        </p:nvSpPr>
        <p:spPr>
          <a:xfrm>
            <a:off x="457200" y="1268760"/>
            <a:ext cx="8579296" cy="5400600"/>
          </a:xfrm>
        </p:spPr>
        <p:txBody>
          <a:bodyPr>
            <a:normAutofit fontScale="92500" lnSpcReduction="20000"/>
          </a:bodyPr>
          <a:lstStyle/>
          <a:p>
            <a:r>
              <a:rPr lang="pt-BR" dirty="0"/>
              <a:t>Conforme Costa et al. (1998) embora sejam diversas as vantagens que comprovam a eficiência do sistema de ancoragem absoluta utilizando os </a:t>
            </a:r>
            <a:r>
              <a:rPr lang="pt-BR" dirty="0" err="1"/>
              <a:t>mini-implantes</a:t>
            </a:r>
            <a:r>
              <a:rPr lang="pt-BR" dirty="0"/>
              <a:t> ortodônticos de titânio, são necessários alguns cuidados especiais para o sucesso do tratamento, tais como: </a:t>
            </a:r>
            <a:endParaRPr lang="pt-BR" dirty="0" smtClean="0"/>
          </a:p>
          <a:p>
            <a:endParaRPr lang="pt-BR" dirty="0" smtClean="0"/>
          </a:p>
          <a:p>
            <a:pPr>
              <a:buFont typeface="Wingdings" panose="05000000000000000000" pitchFamily="2" charset="2"/>
              <a:buChar char="ü"/>
            </a:pPr>
            <a:r>
              <a:rPr lang="pt-BR" dirty="0" smtClean="0"/>
              <a:t>controle </a:t>
            </a:r>
            <a:r>
              <a:rPr lang="pt-BR" dirty="0"/>
              <a:t>correto da técnica </a:t>
            </a:r>
            <a:r>
              <a:rPr lang="pt-BR" dirty="0" smtClean="0"/>
              <a:t>cirúrgica;</a:t>
            </a:r>
          </a:p>
          <a:p>
            <a:pPr>
              <a:buFont typeface="Wingdings" panose="05000000000000000000" pitchFamily="2" charset="2"/>
              <a:buChar char="ü"/>
            </a:pPr>
            <a:r>
              <a:rPr lang="pt-BR" dirty="0" smtClean="0"/>
              <a:t> </a:t>
            </a:r>
            <a:r>
              <a:rPr lang="pt-BR" dirty="0"/>
              <a:t>aplicação clínica adequada</a:t>
            </a:r>
            <a:r>
              <a:rPr lang="pt-BR" dirty="0" smtClean="0"/>
              <a:t>,;</a:t>
            </a:r>
          </a:p>
          <a:p>
            <a:pPr>
              <a:buFont typeface="Wingdings" panose="05000000000000000000" pitchFamily="2" charset="2"/>
              <a:buChar char="ü"/>
            </a:pPr>
            <a:r>
              <a:rPr lang="pt-BR" dirty="0" smtClean="0"/>
              <a:t>usa </a:t>
            </a:r>
            <a:r>
              <a:rPr lang="pt-BR" dirty="0"/>
              <a:t>de forças ortodônticas </a:t>
            </a:r>
            <a:r>
              <a:rPr lang="pt-BR" dirty="0" smtClean="0"/>
              <a:t>apropriadas</a:t>
            </a:r>
            <a:r>
              <a:rPr lang="pt-BR" dirty="0"/>
              <a:t>;</a:t>
            </a:r>
            <a:endParaRPr lang="pt-BR" dirty="0" smtClean="0"/>
          </a:p>
          <a:p>
            <a:pPr>
              <a:buFont typeface="Wingdings" panose="05000000000000000000" pitchFamily="2" charset="2"/>
              <a:buChar char="ü"/>
            </a:pPr>
            <a:r>
              <a:rPr lang="pt-BR" dirty="0" smtClean="0"/>
              <a:t>boa </a:t>
            </a:r>
            <a:r>
              <a:rPr lang="pt-BR" dirty="0"/>
              <a:t>densidade </a:t>
            </a:r>
            <a:r>
              <a:rPr lang="pt-BR" dirty="0" smtClean="0"/>
              <a:t>óssea;</a:t>
            </a:r>
          </a:p>
          <a:p>
            <a:pPr>
              <a:buFont typeface="Wingdings" panose="05000000000000000000" pitchFamily="2" charset="2"/>
              <a:buChar char="ü"/>
            </a:pPr>
            <a:r>
              <a:rPr lang="pt-BR" dirty="0" smtClean="0"/>
              <a:t>controle </a:t>
            </a:r>
            <a:r>
              <a:rPr lang="pt-BR" dirty="0"/>
              <a:t>da inflamação nos tecidos moles adjacentes.</a:t>
            </a:r>
          </a:p>
          <a:p>
            <a:endParaRPr lang="pt-BR" dirty="0"/>
          </a:p>
        </p:txBody>
      </p:sp>
    </p:spTree>
    <p:extLst>
      <p:ext uri="{BB962C8B-B14F-4D97-AF65-F5344CB8AC3E}">
        <p14:creationId xmlns:p14="http://schemas.microsoft.com/office/powerpoint/2010/main" val="14141659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5496" y="44624"/>
            <a:ext cx="8229600" cy="1143000"/>
          </a:xfrm>
        </p:spPr>
        <p:txBody>
          <a:bodyPr/>
          <a:lstStyle/>
          <a:p>
            <a:pPr algn="l"/>
            <a:r>
              <a:rPr lang="pt-BR" u="sng" dirty="0"/>
              <a:t>Vantagens e desvantagens</a:t>
            </a:r>
            <a:endParaRPr lang="pt-BR" dirty="0"/>
          </a:p>
        </p:txBody>
      </p:sp>
      <p:sp>
        <p:nvSpPr>
          <p:cNvPr id="3" name="Espaço Reservado para Conteúdo 2"/>
          <p:cNvSpPr>
            <a:spLocks noGrp="1"/>
          </p:cNvSpPr>
          <p:nvPr>
            <p:ph idx="1"/>
          </p:nvPr>
        </p:nvSpPr>
        <p:spPr>
          <a:xfrm>
            <a:off x="457200" y="1196752"/>
            <a:ext cx="8579296" cy="5400600"/>
          </a:xfrm>
        </p:spPr>
        <p:txBody>
          <a:bodyPr>
            <a:normAutofit fontScale="92500" lnSpcReduction="20000"/>
          </a:bodyPr>
          <a:lstStyle/>
          <a:p>
            <a:r>
              <a:rPr lang="pt-BR" dirty="0"/>
              <a:t>Segundo </a:t>
            </a:r>
            <a:r>
              <a:rPr lang="pt-BR" dirty="0" err="1"/>
              <a:t>Laboissiere</a:t>
            </a:r>
            <a:r>
              <a:rPr lang="pt-BR" dirty="0"/>
              <a:t> et al. (2005), as principais vantagens são: </a:t>
            </a:r>
          </a:p>
          <a:p>
            <a:pPr lvl="0"/>
            <a:r>
              <a:rPr lang="pt-BR" dirty="0"/>
              <a:t>Baixa dependência do paciente; </a:t>
            </a:r>
            <a:endParaRPr lang="pt-BR" dirty="0" smtClean="0"/>
          </a:p>
          <a:p>
            <a:pPr lvl="0"/>
            <a:endParaRPr lang="pt-BR" dirty="0"/>
          </a:p>
          <a:p>
            <a:pPr lvl="0"/>
            <a:r>
              <a:rPr lang="pt-BR" dirty="0"/>
              <a:t>Diminuir a necessidade do uso de aparatos </a:t>
            </a:r>
            <a:r>
              <a:rPr lang="pt-BR" dirty="0" err="1" smtClean="0"/>
              <a:t>extrabucais</a:t>
            </a:r>
            <a:r>
              <a:rPr lang="pt-BR" dirty="0"/>
              <a:t>;</a:t>
            </a:r>
            <a:endParaRPr lang="pt-BR" dirty="0" smtClean="0"/>
          </a:p>
          <a:p>
            <a:pPr lvl="0"/>
            <a:r>
              <a:rPr lang="pt-BR" dirty="0" smtClean="0"/>
              <a:t> </a:t>
            </a:r>
          </a:p>
          <a:p>
            <a:pPr lvl="0"/>
            <a:r>
              <a:rPr lang="pt-BR" dirty="0" smtClean="0"/>
              <a:t>Maior </a:t>
            </a:r>
            <a:r>
              <a:rPr lang="pt-BR" dirty="0"/>
              <a:t>previsibilidade no tratamento ortodôntico; </a:t>
            </a:r>
            <a:endParaRPr lang="pt-BR" dirty="0" smtClean="0"/>
          </a:p>
          <a:p>
            <a:pPr lvl="0"/>
            <a:endParaRPr lang="pt-BR" dirty="0"/>
          </a:p>
          <a:p>
            <a:pPr lvl="0"/>
            <a:r>
              <a:rPr lang="pt-BR" dirty="0"/>
              <a:t>Menor tempo para o tratamento ortodôntico; </a:t>
            </a:r>
            <a:endParaRPr lang="pt-BR" dirty="0" smtClean="0"/>
          </a:p>
          <a:p>
            <a:pPr lvl="0"/>
            <a:endParaRPr lang="pt-BR" dirty="0"/>
          </a:p>
          <a:p>
            <a:pPr lvl="0"/>
            <a:r>
              <a:rPr lang="pt-BR" dirty="0"/>
              <a:t>Mais conforto para o paciente; </a:t>
            </a:r>
            <a:endParaRPr lang="pt-BR" dirty="0" smtClean="0"/>
          </a:p>
          <a:p>
            <a:pPr lvl="0"/>
            <a:endParaRPr lang="pt-BR" dirty="0"/>
          </a:p>
          <a:p>
            <a:endParaRPr lang="pt-BR" dirty="0"/>
          </a:p>
        </p:txBody>
      </p:sp>
    </p:spTree>
    <p:extLst>
      <p:ext uri="{BB962C8B-B14F-4D97-AF65-F5344CB8AC3E}">
        <p14:creationId xmlns:p14="http://schemas.microsoft.com/office/powerpoint/2010/main" val="9018031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1647056"/>
            <a:ext cx="9252520" cy="9252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23528" y="188640"/>
            <a:ext cx="8229600" cy="994122"/>
          </a:xfrm>
        </p:spPr>
        <p:txBody>
          <a:bodyPr>
            <a:normAutofit/>
          </a:bodyPr>
          <a:lstStyle/>
          <a:p>
            <a:pPr algn="l"/>
            <a:r>
              <a:rPr lang="pt-BR" sz="4000" u="sng" dirty="0">
                <a:effectLst>
                  <a:outerShdw blurRad="38100" dist="38100" dir="2700000" algn="tl">
                    <a:srgbClr val="000000">
                      <a:alpha val="43137"/>
                    </a:srgbClr>
                  </a:outerShdw>
                </a:effectLst>
              </a:rPr>
              <a:t>INTRODUÇÃO</a:t>
            </a:r>
            <a:endParaRPr lang="pt-BR" sz="4000" dirty="0"/>
          </a:p>
        </p:txBody>
      </p:sp>
      <p:sp>
        <p:nvSpPr>
          <p:cNvPr id="3" name="Espaço Reservado para Conteúdo 2"/>
          <p:cNvSpPr>
            <a:spLocks noGrp="1"/>
          </p:cNvSpPr>
          <p:nvPr>
            <p:ph idx="1"/>
          </p:nvPr>
        </p:nvSpPr>
        <p:spPr>
          <a:xfrm>
            <a:off x="457200" y="1340768"/>
            <a:ext cx="8686800" cy="5256584"/>
          </a:xfrm>
        </p:spPr>
        <p:txBody>
          <a:bodyPr>
            <a:normAutofit fontScale="70000" lnSpcReduction="20000"/>
          </a:bodyPr>
          <a:lstStyle/>
          <a:p>
            <a:r>
              <a:rPr lang="pt-BR" sz="4600" dirty="0"/>
              <a:t>Para se conseguir uma harmonia facial agradável, vários são os fatores que interferem nesse processo, para se chegar ao sucesso do tratamento ortodôntico, são </a:t>
            </a:r>
            <a:r>
              <a:rPr lang="pt-BR" sz="4600" dirty="0" smtClean="0"/>
              <a:t>eles:</a:t>
            </a:r>
          </a:p>
          <a:p>
            <a:pPr marL="0" indent="0">
              <a:buNone/>
            </a:pPr>
            <a:endParaRPr lang="pt-BR" sz="4600" dirty="0" smtClean="0"/>
          </a:p>
          <a:p>
            <a:pPr>
              <a:buFont typeface="Wingdings" panose="05000000000000000000" pitchFamily="2" charset="2"/>
              <a:buChar char="ü"/>
            </a:pPr>
            <a:r>
              <a:rPr lang="pt-BR" sz="4600" dirty="0" smtClean="0"/>
              <a:t>estética dentária</a:t>
            </a:r>
          </a:p>
          <a:p>
            <a:pPr marL="0" indent="0">
              <a:buNone/>
            </a:pPr>
            <a:endParaRPr lang="pt-BR" sz="4600" dirty="0" smtClean="0"/>
          </a:p>
          <a:p>
            <a:pPr>
              <a:buFont typeface="Wingdings" panose="05000000000000000000" pitchFamily="2" charset="2"/>
              <a:buChar char="ü"/>
            </a:pPr>
            <a:r>
              <a:rPr lang="pt-BR" sz="4600" dirty="0" smtClean="0"/>
              <a:t>oclusão </a:t>
            </a:r>
            <a:r>
              <a:rPr lang="pt-BR" sz="4600" dirty="0"/>
              <a:t>funcional </a:t>
            </a:r>
            <a:endParaRPr lang="pt-BR" sz="4600" dirty="0" smtClean="0"/>
          </a:p>
          <a:p>
            <a:pPr marL="0" indent="0">
              <a:buNone/>
            </a:pPr>
            <a:endParaRPr lang="pt-BR" sz="4600" dirty="0" smtClean="0"/>
          </a:p>
          <a:p>
            <a:pPr>
              <a:buFont typeface="Wingdings" panose="05000000000000000000" pitchFamily="2" charset="2"/>
              <a:buChar char="ü"/>
            </a:pPr>
            <a:r>
              <a:rPr lang="pt-BR" sz="4600" dirty="0"/>
              <a:t>estabilidade </a:t>
            </a:r>
            <a:r>
              <a:rPr lang="pt-BR" sz="4600" dirty="0" smtClean="0"/>
              <a:t>pós-tratamento</a:t>
            </a:r>
          </a:p>
          <a:p>
            <a:pPr marL="0" indent="0">
              <a:buNone/>
            </a:pPr>
            <a:endParaRPr lang="pt-BR" dirty="0"/>
          </a:p>
          <a:p>
            <a:pPr marL="0" indent="0" algn="r">
              <a:buNone/>
            </a:pPr>
            <a:r>
              <a:rPr lang="pt-BR" sz="2600" dirty="0"/>
              <a:t>(JOSGRILBERT et al, 2008). </a:t>
            </a:r>
          </a:p>
        </p:txBody>
      </p:sp>
    </p:spTree>
    <p:extLst>
      <p:ext uri="{BB962C8B-B14F-4D97-AF65-F5344CB8AC3E}">
        <p14:creationId xmlns:p14="http://schemas.microsoft.com/office/powerpoint/2010/main" val="2380501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188640"/>
            <a:ext cx="8229600" cy="1143000"/>
          </a:xfrm>
        </p:spPr>
        <p:txBody>
          <a:bodyPr/>
          <a:lstStyle/>
          <a:p>
            <a:pPr algn="l"/>
            <a:r>
              <a:rPr lang="pt-BR" u="sng" dirty="0"/>
              <a:t>Vantagens e desvantagens</a:t>
            </a:r>
            <a:endParaRPr lang="pt-BR" dirty="0"/>
          </a:p>
        </p:txBody>
      </p:sp>
      <p:sp>
        <p:nvSpPr>
          <p:cNvPr id="3" name="Espaço Reservado para Conteúdo 2"/>
          <p:cNvSpPr>
            <a:spLocks noGrp="1"/>
          </p:cNvSpPr>
          <p:nvPr>
            <p:ph idx="1"/>
          </p:nvPr>
        </p:nvSpPr>
        <p:spPr>
          <a:xfrm>
            <a:off x="457200" y="1340768"/>
            <a:ext cx="8579296" cy="5112568"/>
          </a:xfrm>
        </p:spPr>
        <p:txBody>
          <a:bodyPr>
            <a:normAutofit fontScale="92500"/>
          </a:bodyPr>
          <a:lstStyle/>
          <a:p>
            <a:pPr lvl="0"/>
            <a:r>
              <a:rPr lang="pt-BR" dirty="0"/>
              <a:t>Simplificação da mecânica ortodôntica em casos complexos; </a:t>
            </a:r>
            <a:endParaRPr lang="pt-BR" dirty="0" smtClean="0"/>
          </a:p>
          <a:p>
            <a:pPr lvl="0"/>
            <a:endParaRPr lang="pt-BR" dirty="0"/>
          </a:p>
          <a:p>
            <a:pPr lvl="0"/>
            <a:r>
              <a:rPr lang="pt-BR" dirty="0" smtClean="0"/>
              <a:t>Percebe-se </a:t>
            </a:r>
            <a:r>
              <a:rPr lang="pt-BR" dirty="0"/>
              <a:t>que em alguns casos de intrusão não existe a necessidade de montagem de aparelho em todo o arco, simplificando dessa forma, a mecânica, e evitando efeitos colaterais indesejáveis; </a:t>
            </a:r>
            <a:endParaRPr lang="pt-BR" dirty="0" smtClean="0"/>
          </a:p>
          <a:p>
            <a:pPr lvl="0"/>
            <a:endParaRPr lang="pt-BR" dirty="0"/>
          </a:p>
          <a:p>
            <a:pPr lvl="0"/>
            <a:r>
              <a:rPr lang="pt-BR" dirty="0"/>
              <a:t>Cirurgia de instalação e remoção simples, menos invasiva, e de baixo custo.</a:t>
            </a:r>
          </a:p>
          <a:p>
            <a:endParaRPr lang="pt-BR" dirty="0"/>
          </a:p>
        </p:txBody>
      </p:sp>
    </p:spTree>
    <p:extLst>
      <p:ext uri="{BB962C8B-B14F-4D97-AF65-F5344CB8AC3E}">
        <p14:creationId xmlns:p14="http://schemas.microsoft.com/office/powerpoint/2010/main" val="32776123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188640"/>
            <a:ext cx="8229600" cy="1143000"/>
          </a:xfrm>
        </p:spPr>
        <p:txBody>
          <a:bodyPr/>
          <a:lstStyle/>
          <a:p>
            <a:pPr algn="l"/>
            <a:r>
              <a:rPr lang="pt-BR" u="sng" dirty="0"/>
              <a:t>Vantagens e desvantagens</a:t>
            </a:r>
            <a:endParaRPr lang="pt-BR" dirty="0"/>
          </a:p>
        </p:txBody>
      </p:sp>
      <p:sp>
        <p:nvSpPr>
          <p:cNvPr id="3" name="Espaço Reservado para Conteúdo 2"/>
          <p:cNvSpPr>
            <a:spLocks noGrp="1"/>
          </p:cNvSpPr>
          <p:nvPr>
            <p:ph idx="1"/>
          </p:nvPr>
        </p:nvSpPr>
        <p:spPr>
          <a:xfrm>
            <a:off x="457200" y="1340768"/>
            <a:ext cx="8579296" cy="5256584"/>
          </a:xfrm>
        </p:spPr>
        <p:txBody>
          <a:bodyPr>
            <a:normAutofit fontScale="92500" lnSpcReduction="20000"/>
          </a:bodyPr>
          <a:lstStyle/>
          <a:p>
            <a:r>
              <a:rPr lang="pt-BR" dirty="0"/>
              <a:t>Os problemas mais comuns que podem ocorrer são: </a:t>
            </a:r>
            <a:endParaRPr lang="pt-BR" dirty="0" smtClean="0"/>
          </a:p>
          <a:p>
            <a:endParaRPr lang="pt-BR" dirty="0" smtClean="0"/>
          </a:p>
          <a:p>
            <a:pPr>
              <a:buFont typeface="Wingdings" panose="05000000000000000000" pitchFamily="2" charset="2"/>
              <a:buChar char="ü"/>
            </a:pPr>
            <a:r>
              <a:rPr lang="pt-BR" dirty="0" smtClean="0"/>
              <a:t>fratura </a:t>
            </a:r>
            <a:r>
              <a:rPr lang="pt-BR" dirty="0"/>
              <a:t>do </a:t>
            </a:r>
            <a:r>
              <a:rPr lang="pt-BR" dirty="0" err="1"/>
              <a:t>mini-implante</a:t>
            </a:r>
            <a:r>
              <a:rPr lang="pt-BR" dirty="0"/>
              <a:t> por força excessiva do </a:t>
            </a:r>
            <a:r>
              <a:rPr lang="pt-BR" dirty="0" smtClean="0"/>
              <a:t>operador;</a:t>
            </a:r>
          </a:p>
          <a:p>
            <a:pPr>
              <a:buFont typeface="Wingdings" panose="05000000000000000000" pitchFamily="2" charset="2"/>
              <a:buChar char="ü"/>
            </a:pPr>
            <a:r>
              <a:rPr lang="pt-BR" dirty="0" smtClean="0"/>
              <a:t> </a:t>
            </a:r>
            <a:r>
              <a:rPr lang="pt-BR" dirty="0"/>
              <a:t>implantes com diâmetro menor que 1,5 mm, infecção e inflamação ao redor do </a:t>
            </a:r>
            <a:r>
              <a:rPr lang="pt-BR" dirty="0" smtClean="0"/>
              <a:t>implante;</a:t>
            </a:r>
          </a:p>
          <a:p>
            <a:pPr>
              <a:buFont typeface="Wingdings" panose="05000000000000000000" pitchFamily="2" charset="2"/>
              <a:buChar char="ü"/>
            </a:pPr>
            <a:r>
              <a:rPr lang="pt-BR" dirty="0" smtClean="0"/>
              <a:t>perfuração </a:t>
            </a:r>
            <a:r>
              <a:rPr lang="pt-BR" dirty="0"/>
              <a:t>da raiz do </a:t>
            </a:r>
            <a:r>
              <a:rPr lang="pt-BR" dirty="0" smtClean="0"/>
              <a:t>dente;</a:t>
            </a:r>
          </a:p>
          <a:p>
            <a:pPr>
              <a:buFont typeface="Wingdings" panose="05000000000000000000" pitchFamily="2" charset="2"/>
              <a:buChar char="ü"/>
            </a:pPr>
            <a:r>
              <a:rPr lang="pt-BR" dirty="0" smtClean="0"/>
              <a:t>contato </a:t>
            </a:r>
            <a:r>
              <a:rPr lang="pt-BR" dirty="0"/>
              <a:t>do </a:t>
            </a:r>
            <a:r>
              <a:rPr lang="pt-BR" dirty="0" err="1"/>
              <a:t>mini-implante</a:t>
            </a:r>
            <a:r>
              <a:rPr lang="pt-BR" dirty="0"/>
              <a:t> com ligamento periodontal ou com raiz do </a:t>
            </a:r>
            <a:r>
              <a:rPr lang="pt-BR" dirty="0" smtClean="0"/>
              <a:t>dente;</a:t>
            </a:r>
          </a:p>
          <a:p>
            <a:pPr>
              <a:buFont typeface="Wingdings" panose="05000000000000000000" pitchFamily="2" charset="2"/>
              <a:buChar char="ü"/>
            </a:pPr>
            <a:r>
              <a:rPr lang="pt-BR" dirty="0" smtClean="0"/>
              <a:t>presença </a:t>
            </a:r>
            <a:r>
              <a:rPr lang="pt-BR" dirty="0"/>
              <a:t>de mobilidade ou deslocamento do </a:t>
            </a:r>
            <a:r>
              <a:rPr lang="pt-BR" dirty="0" err="1" smtClean="0"/>
              <a:t>mini-implante</a:t>
            </a:r>
            <a:endParaRPr lang="pt-BR" dirty="0" smtClean="0"/>
          </a:p>
          <a:p>
            <a:pPr marL="0" indent="0" algn="r">
              <a:buNone/>
            </a:pPr>
            <a:r>
              <a:rPr lang="pt-BR" sz="2400" dirty="0" err="1"/>
              <a:t>Marassi</a:t>
            </a:r>
            <a:r>
              <a:rPr lang="pt-BR" sz="2400" dirty="0"/>
              <a:t> et al., (2005) </a:t>
            </a:r>
          </a:p>
        </p:txBody>
      </p:sp>
    </p:spTree>
    <p:extLst>
      <p:ext uri="{BB962C8B-B14F-4D97-AF65-F5344CB8AC3E}">
        <p14:creationId xmlns:p14="http://schemas.microsoft.com/office/powerpoint/2010/main" val="366274123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5510" y="-5858"/>
            <a:ext cx="3042675" cy="7035258"/>
          </a:xfrm>
          <a:prstGeom prst="rect">
            <a:avLst/>
          </a:prstGeom>
          <a:noFill/>
          <a:ln>
            <a:noFill/>
          </a:ln>
          <a:effectLst>
            <a:softEdge rad="317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899592" y="1412776"/>
            <a:ext cx="5544616" cy="1368152"/>
          </a:xfrm>
        </p:spPr>
        <p:txBody>
          <a:bodyPr>
            <a:normAutofit/>
          </a:bodyPr>
          <a:lstStyle/>
          <a:p>
            <a:r>
              <a:rPr lang="pt-BR" sz="6000" b="1" dirty="0"/>
              <a:t> </a:t>
            </a:r>
            <a:r>
              <a:rPr lang="pt-BR" sz="6000" u="sng" dirty="0"/>
              <a:t>DISCUSSÃO</a:t>
            </a:r>
            <a:endParaRPr lang="pt-BR" sz="6000" dirty="0"/>
          </a:p>
        </p:txBody>
      </p:sp>
    </p:spTree>
    <p:extLst>
      <p:ext uri="{BB962C8B-B14F-4D97-AF65-F5344CB8AC3E}">
        <p14:creationId xmlns:p14="http://schemas.microsoft.com/office/powerpoint/2010/main" val="28748080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79512" y="116632"/>
            <a:ext cx="8229600" cy="1143000"/>
          </a:xfrm>
        </p:spPr>
        <p:txBody>
          <a:bodyPr/>
          <a:lstStyle/>
          <a:p>
            <a:pPr algn="l"/>
            <a:r>
              <a:rPr lang="pt-BR" b="1" dirty="0"/>
              <a:t> </a:t>
            </a:r>
            <a:r>
              <a:rPr lang="pt-BR" u="sng" dirty="0"/>
              <a:t>DISCUSSÃO</a:t>
            </a:r>
          </a:p>
        </p:txBody>
      </p:sp>
      <p:sp>
        <p:nvSpPr>
          <p:cNvPr id="3" name="Espaço Reservado para Conteúdo 2"/>
          <p:cNvSpPr>
            <a:spLocks noGrp="1"/>
          </p:cNvSpPr>
          <p:nvPr>
            <p:ph idx="1"/>
          </p:nvPr>
        </p:nvSpPr>
        <p:spPr>
          <a:xfrm>
            <a:off x="457200" y="1412776"/>
            <a:ext cx="8579296" cy="4713387"/>
          </a:xfrm>
        </p:spPr>
        <p:txBody>
          <a:bodyPr/>
          <a:lstStyle/>
          <a:p>
            <a:r>
              <a:rPr lang="pt-BR" dirty="0"/>
              <a:t>A ancoragem ortodôntica tem sido um difícil desafio, e de imprevisível resultado. Após diversas pesquisas realizadas chegou-se a avanços significativos com novos conceitos, ele eles, a ancoragem absoluta que pode ser realizada com a utilização de </a:t>
            </a:r>
            <a:r>
              <a:rPr lang="pt-BR" dirty="0" err="1"/>
              <a:t>mini-implantes</a:t>
            </a:r>
            <a:r>
              <a:rPr lang="pt-BR" dirty="0"/>
              <a:t>.</a:t>
            </a:r>
          </a:p>
        </p:txBody>
      </p:sp>
    </p:spTree>
    <p:extLst>
      <p:ext uri="{BB962C8B-B14F-4D97-AF65-F5344CB8AC3E}">
        <p14:creationId xmlns:p14="http://schemas.microsoft.com/office/powerpoint/2010/main" val="230172443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p:txBody>
          <a:bodyPr/>
          <a:lstStyle/>
          <a:p>
            <a:pPr algn="l"/>
            <a:r>
              <a:rPr lang="pt-BR" u="sng" dirty="0"/>
              <a:t>DISCUSSÃO</a:t>
            </a:r>
            <a:endParaRPr lang="pt-BR" dirty="0"/>
          </a:p>
        </p:txBody>
      </p:sp>
      <p:sp>
        <p:nvSpPr>
          <p:cNvPr id="3" name="Espaço Reservado para Conteúdo 2"/>
          <p:cNvSpPr>
            <a:spLocks noGrp="1"/>
          </p:cNvSpPr>
          <p:nvPr>
            <p:ph idx="1"/>
          </p:nvPr>
        </p:nvSpPr>
        <p:spPr>
          <a:xfrm>
            <a:off x="457200" y="1600200"/>
            <a:ext cx="8579296" cy="4525963"/>
          </a:xfrm>
        </p:spPr>
        <p:txBody>
          <a:bodyPr/>
          <a:lstStyle/>
          <a:p>
            <a:r>
              <a:rPr lang="pt-BR" dirty="0"/>
              <a:t>Diversos são os pesquisadores que afirmam que os </a:t>
            </a:r>
            <a:r>
              <a:rPr lang="pt-BR" dirty="0" err="1"/>
              <a:t>mini-implantes</a:t>
            </a:r>
            <a:r>
              <a:rPr lang="pt-BR" dirty="0"/>
              <a:t> podem ser excelentes auxiliares na eficiência da ancoragem ortodôntica, entre esses autores podem ser mencionados </a:t>
            </a:r>
            <a:r>
              <a:rPr lang="pt-BR" dirty="0" err="1"/>
              <a:t>Araujo</a:t>
            </a:r>
            <a:r>
              <a:rPr lang="pt-BR" dirty="0"/>
              <a:t> et al., (2006); </a:t>
            </a:r>
            <a:r>
              <a:rPr lang="pt-BR" dirty="0" err="1"/>
              <a:t>Josgrilbert</a:t>
            </a:r>
            <a:r>
              <a:rPr lang="pt-BR" dirty="0"/>
              <a:t> et al. (2008); Rocha Filho (2008); Villela et al. (2006); Leal, (2010); Signori et al. (2010); e, outros.    </a:t>
            </a:r>
          </a:p>
          <a:p>
            <a:endParaRPr lang="pt-BR" dirty="0"/>
          </a:p>
        </p:txBody>
      </p:sp>
    </p:spTree>
    <p:extLst>
      <p:ext uri="{BB962C8B-B14F-4D97-AF65-F5344CB8AC3E}">
        <p14:creationId xmlns:p14="http://schemas.microsoft.com/office/powerpoint/2010/main" val="216219716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44624"/>
            <a:ext cx="8229600" cy="1143000"/>
          </a:xfrm>
        </p:spPr>
        <p:txBody>
          <a:bodyPr/>
          <a:lstStyle/>
          <a:p>
            <a:pPr algn="l"/>
            <a:r>
              <a:rPr lang="pt-BR" u="sng" dirty="0"/>
              <a:t>DISCUSSÃO</a:t>
            </a:r>
            <a:endParaRPr lang="pt-BR" dirty="0"/>
          </a:p>
        </p:txBody>
      </p:sp>
      <p:sp>
        <p:nvSpPr>
          <p:cNvPr id="3" name="Espaço Reservado para Conteúdo 2"/>
          <p:cNvSpPr>
            <a:spLocks noGrp="1"/>
          </p:cNvSpPr>
          <p:nvPr>
            <p:ph idx="1"/>
          </p:nvPr>
        </p:nvSpPr>
        <p:spPr>
          <a:xfrm>
            <a:off x="457200" y="1196752"/>
            <a:ext cx="8507288" cy="5040560"/>
          </a:xfrm>
        </p:spPr>
        <p:txBody>
          <a:bodyPr>
            <a:normAutofit lnSpcReduction="10000"/>
          </a:bodyPr>
          <a:lstStyle/>
          <a:p>
            <a:r>
              <a:rPr lang="pt-BR" dirty="0"/>
              <a:t>Para a inserção em área de osso alveolar, o </a:t>
            </a:r>
            <a:r>
              <a:rPr lang="pt-BR" dirty="0" err="1"/>
              <a:t>mini-implante</a:t>
            </a:r>
            <a:r>
              <a:rPr lang="pt-BR" dirty="0"/>
              <a:t> deve ser suficientemente pequeno, para que haja sucesso da ancoragem ortodôntica. </a:t>
            </a:r>
            <a:endParaRPr lang="pt-BR" dirty="0" smtClean="0"/>
          </a:p>
          <a:p>
            <a:r>
              <a:rPr lang="pt-BR" dirty="0" smtClean="0"/>
              <a:t>Segundo </a:t>
            </a:r>
            <a:r>
              <a:rPr lang="pt-BR" dirty="0" err="1"/>
              <a:t>Marassi</a:t>
            </a:r>
            <a:r>
              <a:rPr lang="pt-BR" dirty="0"/>
              <a:t> et al., (2005, p. 258), com esse procedimento cirúrgico que é simples, a cicatrização é mais rápida</a:t>
            </a:r>
            <a:r>
              <a:rPr lang="pt-BR" dirty="0" smtClean="0"/>
              <a:t>.</a:t>
            </a:r>
          </a:p>
          <a:p>
            <a:r>
              <a:rPr lang="pt-BR" dirty="0" smtClean="0"/>
              <a:t> </a:t>
            </a:r>
            <a:r>
              <a:rPr lang="pt-BR" dirty="0"/>
              <a:t>Bezerra et al (2004, p. 471) e, </a:t>
            </a:r>
            <a:r>
              <a:rPr lang="pt-BR" dirty="0" err="1"/>
              <a:t>Araujo</a:t>
            </a:r>
            <a:r>
              <a:rPr lang="pt-BR" dirty="0"/>
              <a:t> et al., (2006, p. 26), comprovaram a eficiência desse procedimento.</a:t>
            </a:r>
          </a:p>
          <a:p>
            <a:endParaRPr lang="pt-BR" dirty="0"/>
          </a:p>
        </p:txBody>
      </p:sp>
    </p:spTree>
    <p:extLst>
      <p:ext uri="{BB962C8B-B14F-4D97-AF65-F5344CB8AC3E}">
        <p14:creationId xmlns:p14="http://schemas.microsoft.com/office/powerpoint/2010/main" val="30233499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07504" y="44624"/>
            <a:ext cx="8229600" cy="1143000"/>
          </a:xfrm>
        </p:spPr>
        <p:txBody>
          <a:bodyPr/>
          <a:lstStyle/>
          <a:p>
            <a:pPr algn="l"/>
            <a:r>
              <a:rPr lang="pt-BR" u="sng" dirty="0"/>
              <a:t>DISCUSSÃO</a:t>
            </a:r>
            <a:endParaRPr lang="pt-BR" dirty="0"/>
          </a:p>
        </p:txBody>
      </p:sp>
      <p:sp>
        <p:nvSpPr>
          <p:cNvPr id="3" name="Espaço Reservado para Conteúdo 2"/>
          <p:cNvSpPr>
            <a:spLocks noGrp="1"/>
          </p:cNvSpPr>
          <p:nvPr>
            <p:ph idx="1"/>
          </p:nvPr>
        </p:nvSpPr>
        <p:spPr>
          <a:xfrm>
            <a:off x="457200" y="1600200"/>
            <a:ext cx="8579296" cy="4525963"/>
          </a:xfrm>
        </p:spPr>
        <p:txBody>
          <a:bodyPr/>
          <a:lstStyle/>
          <a:p>
            <a:r>
              <a:rPr lang="pt-BR" dirty="0"/>
              <a:t>Na atualidade a tendência é aplicar-se a força sobre o </a:t>
            </a:r>
            <a:r>
              <a:rPr lang="pt-BR" dirty="0" err="1"/>
              <a:t>mini-implante</a:t>
            </a:r>
            <a:r>
              <a:rPr lang="pt-BR" dirty="0"/>
              <a:t> logo após a cirurgia, pois este procedimento em geral ajuda na estabilidade do </a:t>
            </a:r>
            <a:r>
              <a:rPr lang="pt-BR" dirty="0" err="1"/>
              <a:t>mini-implante</a:t>
            </a:r>
            <a:r>
              <a:rPr lang="pt-BR" dirty="0"/>
              <a:t>, embora possa dificultar a higienização da ferida cirúrgica, já que acoplados à cabeça do </a:t>
            </a:r>
            <a:r>
              <a:rPr lang="pt-BR" dirty="0" err="1"/>
              <a:t>mini-implante</a:t>
            </a:r>
            <a:r>
              <a:rPr lang="pt-BR" dirty="0"/>
              <a:t> ocorre a presença de diversos </a:t>
            </a:r>
            <a:r>
              <a:rPr lang="pt-BR" dirty="0" smtClean="0"/>
              <a:t>acessórios.</a:t>
            </a:r>
          </a:p>
          <a:p>
            <a:pPr marL="0" indent="0" algn="r">
              <a:buNone/>
            </a:pPr>
            <a:r>
              <a:rPr lang="pt-BR" sz="2000" dirty="0" smtClean="0"/>
              <a:t> </a:t>
            </a:r>
          </a:p>
          <a:p>
            <a:pPr marL="0" indent="0" algn="r">
              <a:buNone/>
            </a:pPr>
            <a:r>
              <a:rPr lang="pt-BR" sz="2000" dirty="0" smtClean="0"/>
              <a:t>(</a:t>
            </a:r>
            <a:r>
              <a:rPr lang="pt-BR" sz="2000" dirty="0"/>
              <a:t>ARAUJO et al. 2006; ROCHA FILHO et al. 2008).</a:t>
            </a:r>
          </a:p>
          <a:p>
            <a:endParaRPr lang="pt-BR" sz="2000" dirty="0"/>
          </a:p>
        </p:txBody>
      </p:sp>
    </p:spTree>
    <p:extLst>
      <p:ext uri="{BB962C8B-B14F-4D97-AF65-F5344CB8AC3E}">
        <p14:creationId xmlns:p14="http://schemas.microsoft.com/office/powerpoint/2010/main" val="38534499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p:txBody>
          <a:bodyPr/>
          <a:lstStyle/>
          <a:p>
            <a:pPr algn="l"/>
            <a:r>
              <a:rPr lang="pt-BR" u="sng" dirty="0"/>
              <a:t>DISCUSSÃO</a:t>
            </a:r>
            <a:endParaRPr lang="pt-BR" dirty="0"/>
          </a:p>
        </p:txBody>
      </p:sp>
      <p:sp>
        <p:nvSpPr>
          <p:cNvPr id="3" name="Espaço Reservado para Conteúdo 2"/>
          <p:cNvSpPr>
            <a:spLocks noGrp="1"/>
          </p:cNvSpPr>
          <p:nvPr>
            <p:ph idx="1"/>
          </p:nvPr>
        </p:nvSpPr>
        <p:spPr>
          <a:xfrm>
            <a:off x="457200" y="1600200"/>
            <a:ext cx="8507288" cy="4525963"/>
          </a:xfrm>
        </p:spPr>
        <p:txBody>
          <a:bodyPr/>
          <a:lstStyle/>
          <a:p>
            <a:r>
              <a:rPr lang="pt-BR" dirty="0"/>
              <a:t>Quanto à estabilidade dos </a:t>
            </a:r>
            <a:r>
              <a:rPr lang="pt-BR" dirty="0" err="1"/>
              <a:t>mini-implantes</a:t>
            </a:r>
            <a:r>
              <a:rPr lang="pt-BR" dirty="0"/>
              <a:t>, há uma pequena discordância entre alguns autores.</a:t>
            </a:r>
          </a:p>
        </p:txBody>
      </p:sp>
    </p:spTree>
    <p:extLst>
      <p:ext uri="{BB962C8B-B14F-4D97-AF65-F5344CB8AC3E}">
        <p14:creationId xmlns:p14="http://schemas.microsoft.com/office/powerpoint/2010/main" val="352785874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5496" y="116632"/>
            <a:ext cx="8229600" cy="1143000"/>
          </a:xfrm>
        </p:spPr>
        <p:txBody>
          <a:bodyPr/>
          <a:lstStyle/>
          <a:p>
            <a:pPr algn="l"/>
            <a:r>
              <a:rPr lang="pt-BR" u="sng" dirty="0"/>
              <a:t>CONSIDERAÇÕES FINAIS</a:t>
            </a:r>
          </a:p>
        </p:txBody>
      </p:sp>
      <p:sp>
        <p:nvSpPr>
          <p:cNvPr id="3" name="Espaço Reservado para Conteúdo 2"/>
          <p:cNvSpPr>
            <a:spLocks noGrp="1"/>
          </p:cNvSpPr>
          <p:nvPr>
            <p:ph idx="1"/>
          </p:nvPr>
        </p:nvSpPr>
        <p:spPr>
          <a:xfrm>
            <a:off x="457200" y="1340768"/>
            <a:ext cx="8579296" cy="4968552"/>
          </a:xfrm>
        </p:spPr>
        <p:txBody>
          <a:bodyPr/>
          <a:lstStyle/>
          <a:p>
            <a:r>
              <a:rPr lang="pt-BR" dirty="0"/>
              <a:t>Percebe-se que com a utilização de </a:t>
            </a:r>
            <a:r>
              <a:rPr lang="pt-BR" dirty="0" err="1"/>
              <a:t>mini-implantes</a:t>
            </a:r>
            <a:r>
              <a:rPr lang="pt-BR" dirty="0"/>
              <a:t> para a ancoragem esquelética, quando comparadas às técnicas tradicionais para esse procedimento, ocorreu uma verdadeira mudança de paradigmas, já que os mesmos oferecem uma maior variedade de locais para sua implantação, bem como também apresentam uma boa versatilidade para seu uso.</a:t>
            </a:r>
          </a:p>
          <a:p>
            <a:endParaRPr lang="pt-BR" dirty="0"/>
          </a:p>
        </p:txBody>
      </p:sp>
    </p:spTree>
    <p:extLst>
      <p:ext uri="{BB962C8B-B14F-4D97-AF65-F5344CB8AC3E}">
        <p14:creationId xmlns:p14="http://schemas.microsoft.com/office/powerpoint/2010/main" val="370816760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070992"/>
            <a:ext cx="9252520" cy="86044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36512" y="44624"/>
            <a:ext cx="8229600" cy="1143000"/>
          </a:xfrm>
        </p:spPr>
        <p:txBody>
          <a:bodyPr/>
          <a:lstStyle/>
          <a:p>
            <a:pPr algn="l"/>
            <a:r>
              <a:rPr lang="pt-BR" u="sng" dirty="0"/>
              <a:t>CONSIDERAÇÕES FINAIS</a:t>
            </a:r>
            <a:endParaRPr lang="pt-BR" dirty="0"/>
          </a:p>
        </p:txBody>
      </p:sp>
      <p:sp>
        <p:nvSpPr>
          <p:cNvPr id="3" name="Espaço Reservado para Conteúdo 2"/>
          <p:cNvSpPr>
            <a:spLocks noGrp="1"/>
          </p:cNvSpPr>
          <p:nvPr>
            <p:ph idx="1"/>
          </p:nvPr>
        </p:nvSpPr>
        <p:spPr>
          <a:xfrm>
            <a:off x="457200" y="1196752"/>
            <a:ext cx="8579296" cy="5256584"/>
          </a:xfrm>
        </p:spPr>
        <p:txBody>
          <a:bodyPr>
            <a:normAutofit fontScale="92500" lnSpcReduction="10000"/>
          </a:bodyPr>
          <a:lstStyle/>
          <a:p>
            <a:r>
              <a:rPr lang="pt-BR" dirty="0"/>
              <a:t>Tem-se observado também que esse tipo de tratamento antes bastante complexo, e desencadeador de desgaste na relação do paciente com o profissional de ortodontia, na atualidade, são realizados de forma confortável e sem a ocorrência de estresse. </a:t>
            </a:r>
            <a:endParaRPr lang="pt-BR" dirty="0" smtClean="0"/>
          </a:p>
          <a:p>
            <a:pPr marL="0" indent="0">
              <a:buNone/>
            </a:pPr>
            <a:r>
              <a:rPr lang="pt-BR" dirty="0" smtClean="0"/>
              <a:t> </a:t>
            </a:r>
            <a:endParaRPr lang="pt-BR" dirty="0"/>
          </a:p>
          <a:p>
            <a:r>
              <a:rPr lang="pt-BR" dirty="0"/>
              <a:t>Não há dúvida, portanto, que na atualidade, os </a:t>
            </a:r>
            <a:r>
              <a:rPr lang="pt-BR" dirty="0" err="1"/>
              <a:t>mini-implantes</a:t>
            </a:r>
            <a:r>
              <a:rPr lang="pt-BR" dirty="0"/>
              <a:t> como alternativa para a ancoragem em tratamentos ortodônticos seja a ideal, quando se considera os resultados excelentes que se obtêm com esse procedimento.  </a:t>
            </a:r>
          </a:p>
          <a:p>
            <a:endParaRPr lang="pt-BR" dirty="0"/>
          </a:p>
        </p:txBody>
      </p:sp>
    </p:spTree>
    <p:extLst>
      <p:ext uri="{BB962C8B-B14F-4D97-AF65-F5344CB8AC3E}">
        <p14:creationId xmlns:p14="http://schemas.microsoft.com/office/powerpoint/2010/main" val="33099249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647056"/>
            <a:ext cx="9252520" cy="9252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251520" y="116632"/>
            <a:ext cx="8229600" cy="1143000"/>
          </a:xfrm>
        </p:spPr>
        <p:txBody>
          <a:bodyPr>
            <a:normAutofit/>
          </a:bodyPr>
          <a:lstStyle/>
          <a:p>
            <a:pPr algn="l"/>
            <a:r>
              <a:rPr lang="pt-BR" sz="4000" u="sng" dirty="0">
                <a:effectLst>
                  <a:outerShdw blurRad="38100" dist="38100" dir="2700000" algn="tl">
                    <a:srgbClr val="000000">
                      <a:alpha val="43137"/>
                    </a:srgbClr>
                  </a:outerShdw>
                </a:effectLst>
              </a:rPr>
              <a:t>INTRODUÇÃO</a:t>
            </a:r>
            <a:endParaRPr lang="pt-BR" sz="4000" dirty="0"/>
          </a:p>
        </p:txBody>
      </p:sp>
      <p:sp>
        <p:nvSpPr>
          <p:cNvPr id="3" name="Espaço Reservado para Conteúdo 2"/>
          <p:cNvSpPr>
            <a:spLocks noGrp="1"/>
          </p:cNvSpPr>
          <p:nvPr>
            <p:ph idx="1"/>
          </p:nvPr>
        </p:nvSpPr>
        <p:spPr>
          <a:xfrm>
            <a:off x="457200" y="1196752"/>
            <a:ext cx="8507288" cy="5544616"/>
          </a:xfrm>
        </p:spPr>
        <p:txBody>
          <a:bodyPr>
            <a:normAutofit fontScale="92500" lnSpcReduction="20000"/>
          </a:bodyPr>
          <a:lstStyle/>
          <a:p>
            <a:r>
              <a:rPr lang="pt-BR" dirty="0"/>
              <a:t>Nas últimas décadas, tem ocorrido uma ampla difusão sobre os sistemas de ancoragem esquelética para a utilização em ortodontia, já que esses sistemas têm permitido a consecução de resultados bastante </a:t>
            </a:r>
            <a:r>
              <a:rPr lang="pt-BR" dirty="0" smtClean="0"/>
              <a:t>positivos</a:t>
            </a:r>
          </a:p>
          <a:p>
            <a:endParaRPr lang="pt-BR" dirty="0"/>
          </a:p>
          <a:p>
            <a:r>
              <a:rPr lang="pt-BR" dirty="0"/>
              <a:t>Esses tipos de ancoragem têm substituído com vantagens os recursos até então utilizados, de sistemas, extra e </a:t>
            </a:r>
            <a:r>
              <a:rPr lang="pt-BR" dirty="0" err="1"/>
              <a:t>interbucais</a:t>
            </a:r>
            <a:r>
              <a:rPr lang="pt-BR" dirty="0"/>
              <a:t> os quais são altamente dependentes da colaboração dos pacientes e podem também evitar com facilidade, a perda de </a:t>
            </a:r>
            <a:r>
              <a:rPr lang="pt-BR" dirty="0" smtClean="0"/>
              <a:t>ancoragem.</a:t>
            </a:r>
          </a:p>
          <a:p>
            <a:pPr marL="0" indent="0" algn="r">
              <a:buNone/>
            </a:pPr>
            <a:r>
              <a:rPr lang="pt-BR" sz="2600" dirty="0" smtClean="0"/>
              <a:t>(KANOMI, 1997; KYUNG et al., 2003)</a:t>
            </a:r>
            <a:r>
              <a:rPr lang="pt-BR" dirty="0" smtClean="0"/>
              <a:t> </a:t>
            </a:r>
            <a:endParaRPr lang="pt-BR" dirty="0"/>
          </a:p>
        </p:txBody>
      </p:sp>
    </p:spTree>
    <p:extLst>
      <p:ext uri="{BB962C8B-B14F-4D97-AF65-F5344CB8AC3E}">
        <p14:creationId xmlns:p14="http://schemas.microsoft.com/office/powerpoint/2010/main" val="263814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647056"/>
            <a:ext cx="9252520" cy="9252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79512" y="188640"/>
            <a:ext cx="3610744" cy="1143000"/>
          </a:xfrm>
        </p:spPr>
        <p:txBody>
          <a:bodyPr>
            <a:normAutofit/>
          </a:bodyPr>
          <a:lstStyle/>
          <a:p>
            <a:pPr algn="l"/>
            <a:r>
              <a:rPr lang="pt-BR" sz="4000" u="sng" dirty="0" smtClean="0">
                <a:effectLst>
                  <a:outerShdw blurRad="38100" dist="38100" dir="2700000" algn="tl">
                    <a:srgbClr val="000000">
                      <a:alpha val="43137"/>
                    </a:srgbClr>
                  </a:outerShdw>
                </a:effectLst>
              </a:rPr>
              <a:t>INTRODUÇÃO</a:t>
            </a:r>
            <a:endParaRPr lang="pt-BR" sz="4000" dirty="0"/>
          </a:p>
        </p:txBody>
      </p:sp>
      <p:sp>
        <p:nvSpPr>
          <p:cNvPr id="3" name="Espaço Reservado para Conteúdo 2"/>
          <p:cNvSpPr>
            <a:spLocks noGrp="1"/>
          </p:cNvSpPr>
          <p:nvPr>
            <p:ph idx="1"/>
          </p:nvPr>
        </p:nvSpPr>
        <p:spPr>
          <a:xfrm>
            <a:off x="457200" y="1268760"/>
            <a:ext cx="8507288" cy="5472608"/>
          </a:xfrm>
        </p:spPr>
        <p:txBody>
          <a:bodyPr>
            <a:normAutofit lnSpcReduction="10000"/>
          </a:bodyPr>
          <a:lstStyle/>
          <a:p>
            <a:r>
              <a:rPr lang="pt-BR" dirty="0"/>
              <a:t>Segundo Rocha Filho e Gadotti (2008) um sistema de ancoragem absoluta, para ser considerado ideal, necessita apresentar as seguintes características: </a:t>
            </a:r>
            <a:endParaRPr lang="pt-BR" dirty="0" smtClean="0"/>
          </a:p>
          <a:p>
            <a:endParaRPr lang="pt-BR" dirty="0" smtClean="0"/>
          </a:p>
          <a:p>
            <a:pPr>
              <a:buFont typeface="Wingdings" panose="05000000000000000000" pitchFamily="2" charset="2"/>
              <a:buChar char="ü"/>
            </a:pPr>
            <a:r>
              <a:rPr lang="pt-BR" dirty="0" smtClean="0"/>
              <a:t>fácil instalação;</a:t>
            </a:r>
          </a:p>
          <a:p>
            <a:pPr>
              <a:buFont typeface="Wingdings" panose="05000000000000000000" pitchFamily="2" charset="2"/>
              <a:buChar char="ü"/>
            </a:pPr>
            <a:r>
              <a:rPr lang="pt-BR" dirty="0" smtClean="0"/>
              <a:t>resistência </a:t>
            </a:r>
            <a:r>
              <a:rPr lang="pt-BR" dirty="0"/>
              <a:t>às forças </a:t>
            </a:r>
            <a:r>
              <a:rPr lang="pt-BR" dirty="0" smtClean="0"/>
              <a:t>ortodônticas;</a:t>
            </a:r>
          </a:p>
          <a:p>
            <a:pPr>
              <a:buFont typeface="Wingdings" panose="05000000000000000000" pitchFamily="2" charset="2"/>
              <a:buChar char="ü"/>
            </a:pPr>
            <a:r>
              <a:rPr lang="pt-BR" dirty="0" smtClean="0"/>
              <a:t> </a:t>
            </a:r>
            <a:r>
              <a:rPr lang="pt-BR" dirty="0"/>
              <a:t>remoção </a:t>
            </a:r>
            <a:r>
              <a:rPr lang="pt-BR" dirty="0" smtClean="0"/>
              <a:t>simples;</a:t>
            </a:r>
          </a:p>
          <a:p>
            <a:pPr>
              <a:buFont typeface="Wingdings" panose="05000000000000000000" pitchFamily="2" charset="2"/>
              <a:buChar char="ü"/>
            </a:pPr>
            <a:r>
              <a:rPr lang="pt-BR" dirty="0" smtClean="0"/>
              <a:t>tamanho </a:t>
            </a:r>
            <a:r>
              <a:rPr lang="pt-BR" dirty="0"/>
              <a:t>reduzido</a:t>
            </a:r>
            <a:r>
              <a:rPr lang="pt-BR" dirty="0" smtClean="0"/>
              <a:t>,</a:t>
            </a:r>
          </a:p>
          <a:p>
            <a:pPr>
              <a:buFont typeface="Wingdings" panose="05000000000000000000" pitchFamily="2" charset="2"/>
              <a:buChar char="ü"/>
            </a:pPr>
            <a:r>
              <a:rPr lang="pt-BR" dirty="0" smtClean="0"/>
              <a:t> </a:t>
            </a:r>
            <a:r>
              <a:rPr lang="pt-BR" dirty="0"/>
              <a:t>pronto para ativação e que seja </a:t>
            </a:r>
            <a:r>
              <a:rPr lang="pt-BR" dirty="0" smtClean="0"/>
              <a:t>versátil.</a:t>
            </a:r>
            <a:endParaRPr lang="pt-BR" dirty="0"/>
          </a:p>
        </p:txBody>
      </p:sp>
    </p:spTree>
    <p:extLst>
      <p:ext uri="{BB962C8B-B14F-4D97-AF65-F5344CB8AC3E}">
        <p14:creationId xmlns:p14="http://schemas.microsoft.com/office/powerpoint/2010/main" val="2752849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647056"/>
            <a:ext cx="9252520" cy="9252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179512" y="116632"/>
            <a:ext cx="4402832" cy="1143000"/>
          </a:xfrm>
        </p:spPr>
        <p:txBody>
          <a:bodyPr>
            <a:normAutofit/>
          </a:bodyPr>
          <a:lstStyle/>
          <a:p>
            <a:pPr algn="l"/>
            <a:r>
              <a:rPr lang="pt-BR" sz="4000" u="sng" dirty="0">
                <a:effectLst>
                  <a:outerShdw blurRad="38100" dist="38100" dir="2700000" algn="tl">
                    <a:srgbClr val="000000">
                      <a:alpha val="43137"/>
                    </a:srgbClr>
                  </a:outerShdw>
                </a:effectLst>
              </a:rPr>
              <a:t>INTRODUÇÃO</a:t>
            </a:r>
            <a:endParaRPr lang="pt-BR" sz="4000" dirty="0"/>
          </a:p>
        </p:txBody>
      </p:sp>
      <p:sp>
        <p:nvSpPr>
          <p:cNvPr id="3" name="Espaço Reservado para Conteúdo 2"/>
          <p:cNvSpPr>
            <a:spLocks noGrp="1"/>
          </p:cNvSpPr>
          <p:nvPr>
            <p:ph idx="1"/>
          </p:nvPr>
        </p:nvSpPr>
        <p:spPr>
          <a:xfrm>
            <a:off x="457200" y="1600200"/>
            <a:ext cx="8507288" cy="4781128"/>
          </a:xfrm>
        </p:spPr>
        <p:txBody>
          <a:bodyPr/>
          <a:lstStyle/>
          <a:p>
            <a:r>
              <a:rPr lang="pt-BR" dirty="0"/>
              <a:t>Tais qualidades são apresentadas pelos </a:t>
            </a:r>
            <a:r>
              <a:rPr lang="pt-BR" dirty="0" err="1"/>
              <a:t>mini-implantes</a:t>
            </a:r>
            <a:r>
              <a:rPr lang="pt-BR" dirty="0"/>
              <a:t> que se </a:t>
            </a:r>
            <a:r>
              <a:rPr lang="pt-BR" dirty="0" smtClean="0"/>
              <a:t>apresentam:</a:t>
            </a:r>
          </a:p>
          <a:p>
            <a:endParaRPr lang="pt-BR" dirty="0" smtClean="0"/>
          </a:p>
          <a:p>
            <a:pPr>
              <a:buFont typeface="Wingdings" panose="05000000000000000000" pitchFamily="2" charset="2"/>
              <a:buChar char="ü"/>
            </a:pPr>
            <a:r>
              <a:rPr lang="pt-BR" dirty="0" smtClean="0"/>
              <a:t>Uma </a:t>
            </a:r>
            <a:r>
              <a:rPr lang="pt-BR" dirty="0"/>
              <a:t>técnica simples e pouco </a:t>
            </a:r>
            <a:r>
              <a:rPr lang="pt-BR" dirty="0" smtClean="0"/>
              <a:t>invasiva;</a:t>
            </a:r>
          </a:p>
          <a:p>
            <a:pPr>
              <a:buFont typeface="Wingdings" panose="05000000000000000000" pitchFamily="2" charset="2"/>
              <a:buChar char="ü"/>
            </a:pPr>
            <a:r>
              <a:rPr lang="pt-BR" dirty="0"/>
              <a:t>N</a:t>
            </a:r>
            <a:r>
              <a:rPr lang="pt-BR" dirty="0" smtClean="0"/>
              <a:t>ão </a:t>
            </a:r>
            <a:r>
              <a:rPr lang="pt-BR" dirty="0"/>
              <a:t>necessita utilizar terapia medicamentosa antes ou depois de sua inserção, tornando-se desse modo bastante confortáveis para o paciente.</a:t>
            </a:r>
          </a:p>
        </p:txBody>
      </p:sp>
    </p:spTree>
    <p:extLst>
      <p:ext uri="{BB962C8B-B14F-4D97-AF65-F5344CB8AC3E}">
        <p14:creationId xmlns:p14="http://schemas.microsoft.com/office/powerpoint/2010/main" val="879073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1647056"/>
            <a:ext cx="9252520" cy="92525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251520" y="188640"/>
            <a:ext cx="4690864" cy="1143000"/>
          </a:xfrm>
        </p:spPr>
        <p:txBody>
          <a:bodyPr>
            <a:normAutofit/>
          </a:bodyPr>
          <a:lstStyle/>
          <a:p>
            <a:pPr algn="l"/>
            <a:r>
              <a:rPr lang="pt-BR" sz="4000" u="sng" dirty="0">
                <a:effectLst>
                  <a:outerShdw blurRad="38100" dist="38100" dir="2700000" algn="tl">
                    <a:srgbClr val="000000">
                      <a:alpha val="43137"/>
                    </a:srgbClr>
                  </a:outerShdw>
                </a:effectLst>
              </a:rPr>
              <a:t>INTRODUÇÃO</a:t>
            </a:r>
            <a:endParaRPr lang="pt-BR" sz="4000" dirty="0"/>
          </a:p>
        </p:txBody>
      </p:sp>
      <p:sp>
        <p:nvSpPr>
          <p:cNvPr id="3" name="Espaço Reservado para Conteúdo 2"/>
          <p:cNvSpPr>
            <a:spLocks noGrp="1"/>
          </p:cNvSpPr>
          <p:nvPr>
            <p:ph idx="1"/>
          </p:nvPr>
        </p:nvSpPr>
        <p:spPr>
          <a:xfrm>
            <a:off x="457200" y="1340768"/>
            <a:ext cx="8507288" cy="5256584"/>
          </a:xfrm>
        </p:spPr>
        <p:txBody>
          <a:bodyPr>
            <a:normAutofit lnSpcReduction="10000"/>
          </a:bodyPr>
          <a:lstStyle/>
          <a:p>
            <a:r>
              <a:rPr lang="pt-BR" dirty="0"/>
              <a:t>Os implantes podem criar pontos de ancoragem bastante firmes para que se proceda a movimentações dentárias, mesmo quando se realiza cargas </a:t>
            </a:r>
            <a:r>
              <a:rPr lang="pt-BR" dirty="0" smtClean="0"/>
              <a:t>imediatas.</a:t>
            </a:r>
          </a:p>
          <a:p>
            <a:pPr marL="0" indent="0" algn="r">
              <a:buNone/>
            </a:pPr>
            <a:r>
              <a:rPr lang="pt-BR" sz="2000" dirty="0"/>
              <a:t>(MELSEN; COSTA, 2000). </a:t>
            </a:r>
          </a:p>
          <a:p>
            <a:r>
              <a:rPr lang="pt-BR" dirty="0" smtClean="0"/>
              <a:t>torna-se </a:t>
            </a:r>
            <a:r>
              <a:rPr lang="pt-BR" dirty="0"/>
              <a:t>desnecessária a utilização de aparelhos </a:t>
            </a:r>
            <a:r>
              <a:rPr lang="pt-BR" dirty="0" err="1"/>
              <a:t>extrabucais</a:t>
            </a:r>
            <a:r>
              <a:rPr lang="pt-BR" dirty="0"/>
              <a:t> ou barras </a:t>
            </a:r>
            <a:r>
              <a:rPr lang="pt-BR" dirty="0" err="1" smtClean="0"/>
              <a:t>transpalatinas</a:t>
            </a:r>
            <a:r>
              <a:rPr lang="pt-BR" dirty="0"/>
              <a:t>;</a:t>
            </a:r>
            <a:endParaRPr lang="pt-BR" dirty="0" smtClean="0"/>
          </a:p>
          <a:p>
            <a:r>
              <a:rPr lang="pt-BR" dirty="0" smtClean="0"/>
              <a:t>bem </a:t>
            </a:r>
            <a:r>
              <a:rPr lang="pt-BR" dirty="0"/>
              <a:t>como a inclusão dos segundos molares para reforço na </a:t>
            </a:r>
            <a:r>
              <a:rPr lang="pt-BR" dirty="0" smtClean="0"/>
              <a:t>ancoragem</a:t>
            </a:r>
            <a:r>
              <a:rPr lang="pt-BR" dirty="0"/>
              <a:t>;</a:t>
            </a:r>
            <a:endParaRPr lang="pt-BR" dirty="0" smtClean="0"/>
          </a:p>
          <a:p>
            <a:r>
              <a:rPr lang="pt-BR" dirty="0" err="1" smtClean="0"/>
              <a:t>tracionamento</a:t>
            </a:r>
            <a:r>
              <a:rPr lang="pt-BR" dirty="0" smtClean="0"/>
              <a:t> </a:t>
            </a:r>
            <a:r>
              <a:rPr lang="pt-BR" dirty="0"/>
              <a:t>de caninos </a:t>
            </a:r>
            <a:r>
              <a:rPr lang="pt-BR" dirty="0" smtClean="0"/>
              <a:t>impactados.</a:t>
            </a:r>
          </a:p>
          <a:p>
            <a:pPr marL="0" indent="0" algn="r">
              <a:buNone/>
            </a:pPr>
            <a:r>
              <a:rPr lang="pt-BR" sz="2200" dirty="0"/>
              <a:t>(KESLING, 2005; MELSEN; COSTA, 2000)</a:t>
            </a:r>
          </a:p>
        </p:txBody>
      </p:sp>
    </p:spTree>
    <p:extLst>
      <p:ext uri="{BB962C8B-B14F-4D97-AF65-F5344CB8AC3E}">
        <p14:creationId xmlns:p14="http://schemas.microsoft.com/office/powerpoint/2010/main" val="25862372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5510" y="-5858"/>
            <a:ext cx="3042675" cy="7035258"/>
          </a:xfrm>
          <a:prstGeom prst="rect">
            <a:avLst/>
          </a:prstGeom>
          <a:noFill/>
          <a:ln>
            <a:noFill/>
          </a:ln>
          <a:effectLst>
            <a:softEdge rad="317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ítulo 1"/>
          <p:cNvSpPr>
            <a:spLocks noGrp="1"/>
          </p:cNvSpPr>
          <p:nvPr>
            <p:ph type="title"/>
          </p:nvPr>
        </p:nvSpPr>
        <p:spPr>
          <a:xfrm>
            <a:off x="971600" y="1772816"/>
            <a:ext cx="4824536" cy="1143000"/>
          </a:xfrm>
        </p:spPr>
        <p:txBody>
          <a:bodyPr>
            <a:normAutofit/>
          </a:bodyPr>
          <a:lstStyle/>
          <a:p>
            <a:r>
              <a:rPr lang="pt-BR" sz="6000" u="sng" dirty="0" smtClean="0">
                <a:effectLst>
                  <a:outerShdw blurRad="38100" dist="38100" dir="2700000" algn="tl">
                    <a:srgbClr val="000000">
                      <a:alpha val="43137"/>
                    </a:srgbClr>
                  </a:outerShdw>
                </a:effectLst>
              </a:rPr>
              <a:t>OBJETIVO</a:t>
            </a:r>
            <a:endParaRPr lang="pt-BR" sz="6000"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3279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805</TotalTime>
  <Words>2668</Words>
  <Application>Microsoft Office PowerPoint</Application>
  <PresentationFormat>Apresentação na tela (4:3)</PresentationFormat>
  <Paragraphs>272</Paragraphs>
  <Slides>49</Slides>
  <Notes>0</Notes>
  <HiddenSlides>0</HiddenSlides>
  <MMClips>0</MMClips>
  <ScaleCrop>false</ScaleCrop>
  <HeadingPairs>
    <vt:vector size="4" baseType="variant">
      <vt:variant>
        <vt:lpstr>Tema</vt:lpstr>
      </vt:variant>
      <vt:variant>
        <vt:i4>1</vt:i4>
      </vt:variant>
      <vt:variant>
        <vt:lpstr>Títulos de slides</vt:lpstr>
      </vt:variant>
      <vt:variant>
        <vt:i4>49</vt:i4>
      </vt:variant>
    </vt:vector>
  </HeadingPairs>
  <TitlesOfParts>
    <vt:vector size="50" baseType="lpstr">
      <vt:lpstr>Tema do Office</vt:lpstr>
      <vt:lpstr>O USO DE  MINI-IMPLANTE NA ORTODONTIA  </vt:lpstr>
      <vt:lpstr>INTRODUÇÃO</vt:lpstr>
      <vt:lpstr>INTRODUÇÃO</vt:lpstr>
      <vt:lpstr>INTRODUÇÃO</vt:lpstr>
      <vt:lpstr>INTRODUÇÃO</vt:lpstr>
      <vt:lpstr>INTRODUÇÃO</vt:lpstr>
      <vt:lpstr>INTRODUÇÃO</vt:lpstr>
      <vt:lpstr>INTRODUÇÃO</vt:lpstr>
      <vt:lpstr>OBJETIVO</vt:lpstr>
      <vt:lpstr>OBJETIVO</vt:lpstr>
      <vt:lpstr>REVISÃO  DE LITERATURA</vt:lpstr>
      <vt:lpstr>REVISÃO DE LITERATURA</vt:lpstr>
      <vt:lpstr>OS MINI-IMPLANTES - CARACTERÍSTICAS</vt:lpstr>
      <vt:lpstr>OS MINI-IMPLANTES - CARACTERÍSTICAS</vt:lpstr>
      <vt:lpstr>OS MINI-IMPLANTES - CARACTERÍSTICAS</vt:lpstr>
      <vt:lpstr>NOMENCLATURA E TIPOS DE MINI-IMPLANTES</vt:lpstr>
      <vt:lpstr>NOMENCLATURA E TIPOS DE MINI-IMPLANTES</vt:lpstr>
      <vt:lpstr>MINI-IMPLANTES – PROCEDIMENTOS DE UTILIZAÇÃO</vt:lpstr>
      <vt:lpstr>MINI-IMPLANTES – PROCEDIMENTOS DE UTILIZAÇÃO</vt:lpstr>
      <vt:lpstr>MINI-IMPLANTES – PROCEDIMENTOS DE UTILIZAÇÃO</vt:lpstr>
      <vt:lpstr>MINI-IMPLANTES – PROCEDIMENTOS DE UTILIZAÇÃO</vt:lpstr>
      <vt:lpstr>MINI-IMPLANTES – PROCEDIMENTOS DE UTILIZAÇÃO</vt:lpstr>
      <vt:lpstr>TIPOS E CARACTERÍSTICAS DOS MINI-IMPLANTES </vt:lpstr>
      <vt:lpstr>TIPOS E CARACTERÍSTICAS DOS MINI-IMPLANTES</vt:lpstr>
      <vt:lpstr>Material utilizados para a fabricação de mini-implantes</vt:lpstr>
      <vt:lpstr>Material utilizados para a fabricação de mini-implantes</vt:lpstr>
      <vt:lpstr>Tipos de rosca</vt:lpstr>
      <vt:lpstr>Tipos de rosca</vt:lpstr>
      <vt:lpstr>Tipos de rosca</vt:lpstr>
      <vt:lpstr>Diâmetro da porção ativa</vt:lpstr>
      <vt:lpstr>Diâmetro da porção ativa</vt:lpstr>
      <vt:lpstr>Comprimento do implante </vt:lpstr>
      <vt:lpstr>Comprimento do implante</vt:lpstr>
      <vt:lpstr>Design da cabeça </vt:lpstr>
      <vt:lpstr>Locais de inserção e indicações dos mini-implantes</vt:lpstr>
      <vt:lpstr>Locais de inserção e indicações dos mini-implantes</vt:lpstr>
      <vt:lpstr>Locais de inserção e indicações dos mini-implantes</vt:lpstr>
      <vt:lpstr>Vantagens e desvantagens</vt:lpstr>
      <vt:lpstr>Vantagens e desvantagens</vt:lpstr>
      <vt:lpstr>Vantagens e desvantagens</vt:lpstr>
      <vt:lpstr>Vantagens e desvantagens</vt:lpstr>
      <vt:lpstr> DISCUSSÃO</vt:lpstr>
      <vt:lpstr> DISCUSSÃO</vt:lpstr>
      <vt:lpstr>DISCUSSÃO</vt:lpstr>
      <vt:lpstr>DISCUSSÃO</vt:lpstr>
      <vt:lpstr>DISCUSSÃO</vt:lpstr>
      <vt:lpstr>DISCUSSÃO</vt:lpstr>
      <vt:lpstr>CONSIDERAÇÕES FINAIS</vt:lpstr>
      <vt:lpstr>CONSIDERAÇÕES FINAIS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 USO DE  MINI-IMPLANTE    NA ORTODONTIA</dc:title>
  <dc:creator>FernandoPerez</dc:creator>
  <cp:lastModifiedBy>Usuário</cp:lastModifiedBy>
  <cp:revision>27</cp:revision>
  <dcterms:created xsi:type="dcterms:W3CDTF">2017-04-22T03:41:59Z</dcterms:created>
  <dcterms:modified xsi:type="dcterms:W3CDTF">2019-07-03T17:32:24Z</dcterms:modified>
</cp:coreProperties>
</file>