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8" r:id="rId1"/>
  </p:sldMasterIdLst>
  <p:sldIdLst>
    <p:sldId id="274" r:id="rId2"/>
    <p:sldId id="280" r:id="rId3"/>
    <p:sldId id="256" r:id="rId4"/>
    <p:sldId id="257" r:id="rId5"/>
    <p:sldId id="275" r:id="rId6"/>
    <p:sldId id="261" r:id="rId7"/>
    <p:sldId id="277" r:id="rId8"/>
    <p:sldId id="260" r:id="rId9"/>
    <p:sldId id="259" r:id="rId10"/>
    <p:sldId id="268" r:id="rId11"/>
    <p:sldId id="267" r:id="rId12"/>
    <p:sldId id="269" r:id="rId13"/>
    <p:sldId id="258" r:id="rId14"/>
    <p:sldId id="262" r:id="rId15"/>
    <p:sldId id="263" r:id="rId16"/>
    <p:sldId id="264" r:id="rId17"/>
    <p:sldId id="265" r:id="rId18"/>
    <p:sldId id="270" r:id="rId19"/>
    <p:sldId id="271" r:id="rId20"/>
    <p:sldId id="272" r:id="rId21"/>
    <p:sldId id="273" r:id="rId22"/>
    <p:sldId id="279" r:id="rId23"/>
    <p:sldId id="276" r:id="rId24"/>
    <p:sldId id="278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àrio" initials="U" lastIdx="3" clrIdx="0">
    <p:extLst>
      <p:ext uri="{19B8F6BF-5375-455C-9EA6-DF929625EA0E}">
        <p15:presenceInfo xmlns:p15="http://schemas.microsoft.com/office/powerpoint/2012/main" userId="Usuà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56" autoAdjust="0"/>
    <p:restoredTop sz="94660"/>
  </p:normalViewPr>
  <p:slideViewPr>
    <p:cSldViewPr snapToGrid="0">
      <p:cViewPr varScale="1">
        <p:scale>
          <a:sx n="74" d="100"/>
          <a:sy n="74" d="100"/>
        </p:scale>
        <p:origin x="2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15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7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54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55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57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41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78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529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4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46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15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3B498-724F-428D-AE2C-ED747A604356}" type="datetimeFigureOut">
              <a:rPr lang="pt-BR" smtClean="0"/>
              <a:t>21/02/2021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16E78-6C01-4D93-9CB2-5243E7FA2D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82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1114" y="2542268"/>
            <a:ext cx="10515600" cy="1325563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interferência do biofilme dentário durante o tratamento ortodôntico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4998" y="1494785"/>
            <a:ext cx="8255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Forças e estímulos gerados pelo tratamento ortodôntico, em pacientes com comprometimento periodontal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eta para baixo 4"/>
          <p:cNvSpPr/>
          <p:nvPr/>
        </p:nvSpPr>
        <p:spPr>
          <a:xfrm>
            <a:off x="4842457" y="2212176"/>
            <a:ext cx="484632" cy="7299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3374266" y="3385729"/>
            <a:ext cx="408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Provocar alterações no tecido de suporte </a:t>
            </a:r>
            <a:endParaRPr lang="pt-BR" dirty="0"/>
          </a:p>
        </p:txBody>
      </p:sp>
      <p:sp>
        <p:nvSpPr>
          <p:cNvPr id="7" name="Seta para baixo 6"/>
          <p:cNvSpPr/>
          <p:nvPr/>
        </p:nvSpPr>
        <p:spPr>
          <a:xfrm>
            <a:off x="4842457" y="4198674"/>
            <a:ext cx="484632" cy="811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777283" y="5434885"/>
            <a:ext cx="77907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combinação de inflamação, forças ortodônticas e trauma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oclusal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pode produzir uma destruição mais acelerada dos tecidos de suporte. (TAPIA-RIVIERA et al, 2015) 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05069" y="532352"/>
            <a:ext cx="7135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Paciente com comprometimento periodontal x Tratamento ortodôntico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4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95211" y="2032840"/>
            <a:ext cx="926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      O </a:t>
            </a:r>
            <a:r>
              <a:rPr lang="pt-BR" sz="14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tratamento periodontal satisfatório, é determinado na conversão do local com periodontite </a:t>
            </a:r>
            <a:r>
              <a:rPr lang="pt-BR" sz="1400" b="1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ativa </a:t>
            </a:r>
            <a:r>
              <a:rPr lang="pt-BR" sz="14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para o </a:t>
            </a:r>
            <a:r>
              <a:rPr lang="pt-BR" sz="1400" b="1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estado inativo</a:t>
            </a:r>
            <a:r>
              <a:rPr lang="pt-BR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. 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20809" y="463640"/>
            <a:ext cx="3977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Sucesso do tratamento periodontal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5697834" y="1189536"/>
            <a:ext cx="363406" cy="6907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baixo 6"/>
          <p:cNvSpPr/>
          <p:nvPr/>
        </p:nvSpPr>
        <p:spPr>
          <a:xfrm>
            <a:off x="5697834" y="2897746"/>
            <a:ext cx="363406" cy="7042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797828" y="3940935"/>
            <a:ext cx="8769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Considerados apto ao tratamento ortodôntico, aqueles pacientes cujo problemas periodontais encontram-se  controlados,  </a:t>
            </a:r>
          </a:p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sangramento a sondagem e com boa higiene bucal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161902" y="5274573"/>
            <a:ext cx="604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Nesse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contexto,</a:t>
            </a:r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controle do biofilme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será determinante para a possibilidade do tratamento ortodôntico e consequente sucesso. (CALHEIROS et al, 2005)</a:t>
            </a:r>
          </a:p>
        </p:txBody>
      </p:sp>
      <p:sp>
        <p:nvSpPr>
          <p:cNvPr id="10" name="Seta para baixo 9"/>
          <p:cNvSpPr/>
          <p:nvPr/>
        </p:nvSpPr>
        <p:spPr>
          <a:xfrm>
            <a:off x="5679611" y="4543443"/>
            <a:ext cx="399852" cy="6518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26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1045467"/>
            <a:ext cx="11754118" cy="10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pt-BR" sz="14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Para iniciar o tratamento ortodôntico, o paciente deverá ser encaminhado ao </a:t>
            </a:r>
            <a:r>
              <a:rPr lang="pt-BR" sz="1400" kern="50" dirty="0" err="1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periodontista</a:t>
            </a:r>
            <a:r>
              <a:rPr lang="pt-BR" sz="14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 , </a:t>
            </a:r>
            <a:r>
              <a:rPr lang="pt-BR" sz="14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quando necessário, para que sejam realizadas as terapias periodontais indicados após o diagnóstico, sendo instruções de higiene oral, raspagens e alisamento radicular ou cirúrgicas. </a:t>
            </a:r>
            <a:r>
              <a:rPr lang="pt-BR" sz="1400" b="1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Com o controle da doença periodontal o tratamento ortodôntico pode ser iniciado</a:t>
            </a:r>
            <a:r>
              <a:rPr lang="pt-BR" sz="14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. (CALHEIROS et al, 2005; TAPIA-RIVIERA et al, 2015)</a:t>
            </a:r>
            <a:endParaRPr lang="pt-BR" sz="1400" kern="50" dirty="0">
              <a:effectLst/>
              <a:latin typeface="Times New Roman" panose="02020603050405020304" pitchFamily="18" charset="0"/>
              <a:ea typeface="Lucida Sans Unicode" panose="020B060203050402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27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0314" y="249012"/>
            <a:ext cx="10515600" cy="60733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			     </a:t>
            </a:r>
            <a:r>
              <a:rPr 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Proposição</a:t>
            </a:r>
            <a:endParaRPr lang="pt-B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7714" y="972458"/>
            <a:ext cx="11136086" cy="5204505"/>
          </a:xfrm>
        </p:spPr>
        <p:txBody>
          <a:bodyPr>
            <a:normAutofit/>
          </a:bodyPr>
          <a:lstStyle/>
          <a:p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possamos fazer uma </a:t>
            </a:r>
            <a:r>
              <a:rPr lang="pt-B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movimentação dentária segura, vários processos estão envolvidos, principalmente aos que envolvem o ligamento periodontal e a remodelação óssea. Optamos por realizar uma pesquisa teórica de cunho bibliográfico, que tem por objetivo, revisar a literatura correlacionando as alterações da movimentação ortodôntica quando há biofilme dentário e quais suas implicações no tratamento ortodôntico. </a:t>
            </a:r>
          </a:p>
          <a:p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5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20792" y="159064"/>
            <a:ext cx="4712594" cy="472002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Revisão de literatura    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53497" y="1360733"/>
            <a:ext cx="1039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 higienização oral é , geralmente negligenciada por muitas pessoas e quando usamos o aparelho ortodôntico , este dificulta a higienização e requer maior tempo e atenção 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725715" y="2641600"/>
            <a:ext cx="172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dificuldade de higienização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2452915" y="2777100"/>
            <a:ext cx="535649" cy="375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3467809" y="2524987"/>
            <a:ext cx="1843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Aumentar o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acúmulo</a:t>
            </a:r>
            <a:r>
              <a:rPr lang="pt-BR" sz="1400" dirty="0" smtClean="0"/>
              <a:t> de placa bacteriana na superfície dental </a:t>
            </a:r>
            <a:endParaRPr lang="pt-BR" sz="1400" dirty="0"/>
          </a:p>
        </p:txBody>
      </p:sp>
      <p:sp>
        <p:nvSpPr>
          <p:cNvPr id="8" name="Seta para a direita 7"/>
          <p:cNvSpPr/>
          <p:nvPr/>
        </p:nvSpPr>
        <p:spPr>
          <a:xfrm>
            <a:off x="5577089" y="2777100"/>
            <a:ext cx="638629" cy="3802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6679726" y="2524987"/>
            <a:ext cx="2467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bactérias produzem ácidos a partir da fermentação dos restos alimentares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715827" y="5482106"/>
            <a:ext cx="317863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Inicia-se um desequilíbrio entre o processo desmineralização e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remineralização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desempenhado pela saliva </a:t>
            </a:r>
            <a:r>
              <a:rPr lang="pt-BR" sz="1400" dirty="0" smtClean="0"/>
              <a:t>(</a:t>
            </a:r>
            <a:r>
              <a:rPr lang="pt-BR" sz="1400" dirty="0"/>
              <a:t>MONTEIRO et al, 2018; BRANDI et al., 2019).</a:t>
            </a:r>
          </a:p>
          <a:p>
            <a:r>
              <a:rPr lang="pt-BR" sz="1400" dirty="0"/>
              <a:t> </a:t>
            </a:r>
          </a:p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eta para a esquerda 12"/>
          <p:cNvSpPr/>
          <p:nvPr/>
        </p:nvSpPr>
        <p:spPr>
          <a:xfrm>
            <a:off x="7576995" y="5714277"/>
            <a:ext cx="673585" cy="406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5649612" y="5382013"/>
            <a:ext cx="19340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Tendo como consequência leões cariosas , gengivite e periodontite 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eta para a esquerda 14"/>
          <p:cNvSpPr/>
          <p:nvPr/>
        </p:nvSpPr>
        <p:spPr>
          <a:xfrm>
            <a:off x="4143187" y="5768954"/>
            <a:ext cx="748428" cy="3804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1052285" y="5597457"/>
            <a:ext cx="28012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Irá impossibilitar ou dificultar o tratamento ortodôntico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37" y="2601698"/>
            <a:ext cx="1783054" cy="190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9829837" y="4572000"/>
            <a:ext cx="18405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 :DENTAL CARE,2018)</a:t>
            </a:r>
            <a:endParaRPr lang="pt-B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6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63686" y="101600"/>
            <a:ext cx="4096657" cy="493486"/>
          </a:xfrm>
        </p:spPr>
        <p:txBody>
          <a:bodyPr>
            <a:noAutofit/>
          </a:bodyPr>
          <a:lstStyle/>
          <a:p>
            <a:pPr algn="ctr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Controle do biofilme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51544" y="1349828"/>
            <a:ext cx="162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o controle do biofilme 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2598058" y="143010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4455886" y="944860"/>
            <a:ext cx="508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escovação e o uso de meios adicionais de remoção mecânica do biofilme, como fio dental , escova interdental e o uso de soluções químicas ,incluindo os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enxaguantes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bucais ,permitem o controle adequado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devidamente utilizados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eta para baixo 6"/>
          <p:cNvSpPr/>
          <p:nvPr/>
        </p:nvSpPr>
        <p:spPr>
          <a:xfrm>
            <a:off x="6753570" y="2771963"/>
            <a:ext cx="484632" cy="7402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4564743" y="4248334"/>
            <a:ext cx="5791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entanto , o uso frequente da escova não é sinônimo de higienização , pois mais importante que a quantidade é a qualidade da técnica de escovação </a:t>
            </a:r>
            <a:r>
              <a:rPr lang="pt-BR" sz="1400" dirty="0" smtClean="0"/>
              <a:t> </a:t>
            </a:r>
            <a:r>
              <a:rPr lang="pt-BR" sz="1400" dirty="0"/>
              <a:t>(VEIGA et al., 2014).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53" y="2771963"/>
            <a:ext cx="4109265" cy="3240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14633" y="6383810"/>
            <a:ext cx="18726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 : (FOTOSEARCH,2018)</a:t>
            </a:r>
            <a:endParaRPr lang="pt-B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47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3051" y="515155"/>
            <a:ext cx="9258837" cy="592428"/>
          </a:xfrm>
        </p:spPr>
        <p:txBody>
          <a:bodyPr>
            <a:norm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Prevenção de lesões cariosas  e doenças periodontais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40530" y="2178803"/>
            <a:ext cx="2343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-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prevenção da lesão cariosa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3644348" y="2178803"/>
            <a:ext cx="63610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4633655" y="1959234"/>
            <a:ext cx="2650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Consiste na remoção regular do biofilme supra e </a:t>
            </a:r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subgengival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7129670" y="2063503"/>
            <a:ext cx="6758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7959705" y="1901804"/>
            <a:ext cx="3829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Podendo ser considerado o principal fator na prevenção e tratamento destas doenças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412807" y="4205545"/>
            <a:ext cx="22984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-Aplicação de Flúor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selantes ,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ernizes e </a:t>
            </a:r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colutórios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.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eta para a direita 12"/>
          <p:cNvSpPr/>
          <p:nvPr/>
        </p:nvSpPr>
        <p:spPr>
          <a:xfrm>
            <a:off x="3644348" y="4205545"/>
            <a:ext cx="591730" cy="465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962918" y="4107193"/>
            <a:ext cx="2398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métado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combater a desmineralização e cárie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eta para a direita 14"/>
          <p:cNvSpPr/>
          <p:nvPr/>
        </p:nvSpPr>
        <p:spPr>
          <a:xfrm>
            <a:off x="6528937" y="4205545"/>
            <a:ext cx="6758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7586030" y="4030248"/>
            <a:ext cx="38232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Durante o tratamento ortodôntico ajuda a reduzir a adesão de bactérias , bem como sua atividade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cariogênica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8460782" y="4268661"/>
            <a:ext cx="1026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 (</a:t>
            </a:r>
            <a:r>
              <a:rPr lang="pt-BR" sz="12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TWOMLEY et </a:t>
            </a:r>
            <a:r>
              <a:rPr lang="pt-BR" sz="12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al., </a:t>
            </a:r>
            <a:r>
              <a:rPr lang="pt-BR" sz="1200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2019</a:t>
            </a:r>
            <a:r>
              <a:rPr lang="pt-BR" sz="1200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756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51539" y="459737"/>
            <a:ext cx="113356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Quanto </a:t>
            </a:r>
            <a:r>
              <a:rPr lang="pt-BR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ao tipo de acessório no tratamento ortodôntico, adotar a ligadura metálica no lugar da elástica, por acumular menos biofilme dentário e evitar excesso de resina ao cimentar os </a:t>
            </a:r>
            <a:r>
              <a:rPr lang="pt-BR" kern="50" dirty="0" err="1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bráquetes</a:t>
            </a:r>
            <a:r>
              <a:rPr lang="pt-BR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  </a:t>
            </a:r>
            <a:r>
              <a:rPr lang="pt-BR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(CORREIA et </a:t>
            </a:r>
            <a:r>
              <a:rPr lang="pt-BR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al., </a:t>
            </a:r>
            <a:r>
              <a:rPr lang="pt-BR" kern="50" dirty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2013</a:t>
            </a:r>
            <a:r>
              <a:rPr lang="pt-BR" kern="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ahoma" panose="020B0604030504040204" pitchFamily="34" charset="0"/>
              </a:rPr>
              <a:t>).</a:t>
            </a:r>
          </a:p>
          <a:p>
            <a:pPr marL="285750" indent="-285750">
              <a:buFontTx/>
              <a:buChar char="-"/>
            </a:pPr>
            <a:endParaRPr lang="pt-BR" kern="50" dirty="0" smtClean="0">
              <a:latin typeface="Times New Roman" panose="02020603050405020304" pitchFamily="18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kern="50" dirty="0" smtClean="0">
                <a:latin typeface="Times New Roman" panose="02020603050405020304" pitchFamily="18" charset="0"/>
                <a:cs typeface="Tahoma" panose="020B0604030504040204" pitchFamily="34" charset="0"/>
              </a:rPr>
              <a:t>Aparelho </a:t>
            </a:r>
            <a:r>
              <a:rPr lang="pt-BR" kern="50" dirty="0" err="1" smtClean="0">
                <a:latin typeface="Times New Roman" panose="02020603050405020304" pitchFamily="18" charset="0"/>
                <a:cs typeface="Tahoma" panose="020B0604030504040204" pitchFamily="34" charset="0"/>
              </a:rPr>
              <a:t>autoligado</a:t>
            </a:r>
            <a:endParaRPr lang="pt-BR" kern="50" dirty="0" smtClean="0">
              <a:latin typeface="Times New Roman" panose="02020603050405020304" pitchFamily="18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pt-BR" kern="50" dirty="0">
              <a:latin typeface="Times New Roman" panose="02020603050405020304" pitchFamily="18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pt-BR" kern="50" dirty="0" smtClean="0">
                <a:latin typeface="Times New Roman" panose="02020603050405020304" pitchFamily="18" charset="0"/>
                <a:cs typeface="Tahoma" panose="020B0604030504040204" pitchFamily="34" charset="0"/>
              </a:rPr>
              <a:t>-Aparelho </a:t>
            </a:r>
            <a:r>
              <a:rPr lang="pt-BR" kern="50" smtClean="0">
                <a:latin typeface="Times New Roman" panose="02020603050405020304" pitchFamily="18" charset="0"/>
                <a:cs typeface="Tahoma" panose="020B0604030504040204" pitchFamily="34" charset="0"/>
              </a:rPr>
              <a:t>Invisaling</a:t>
            </a:r>
            <a:endParaRPr lang="pt-BR" kern="50" dirty="0" smtClean="0">
              <a:latin typeface="Times New Roman" panose="02020603050405020304" pitchFamily="18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39" y="2801559"/>
            <a:ext cx="5544000" cy="2330207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872344" y="5864146"/>
            <a:ext cx="2178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Ligaduras metálicas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730" y="2755766"/>
            <a:ext cx="3564000" cy="237600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8089589" y="5752426"/>
            <a:ext cx="2200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Aparelho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autoligado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700823" y="5244040"/>
            <a:ext cx="23503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Fonte:( ( ERTTYORTODONTIA,2019)</a:t>
            </a:r>
            <a:endParaRPr lang="pt-B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089589" y="5370998"/>
            <a:ext cx="22108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(CLÍNICAEQUILIBRE,2019)</a:t>
            </a:r>
            <a:endParaRPr lang="pt-B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22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11228" y="1561889"/>
            <a:ext cx="109330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objetivo de se evitar que pacientes apresentem problemas periodontais durante o tratamento ortodôntico, deve-se, o quanto antes, recomendar que exames periodontais sejam realizados antes, durante e após o tratamento ortodôntico. </a:t>
            </a:r>
            <a:endParaRPr lang="pt-B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paciente deve ser informado e estar esclarecido de que o </a:t>
            </a:r>
            <a:r>
              <a:rPr lang="pt-BR" sz="140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comprometimento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mesmo com relação ao controle de biofilme dental, poderá resultar na interrupção do tratamento ortodôntico (CORREIA et al., 2013).</a:t>
            </a:r>
          </a:p>
          <a:p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535557" y="476518"/>
            <a:ext cx="1146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Discussão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11228" y="3008439"/>
            <a:ext cx="9504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-Entretanto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Correia et al. (2013), sugere que ao se planejar o tratamento ortodôntico em adultos com história de doença periodontal, é melhor esperar de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a 6 meses após o final da terapia periodontal para iniciar o tratamento ortodôntico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718306" y="4347265"/>
            <a:ext cx="7982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 suficiente para acontecer a remodelação  do tecido periodontal, restabelecimento da saúde e o cumprimento do paciente em relação ao controle do biofilme</a:t>
            </a: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eta entalhada para a direita 9"/>
          <p:cNvSpPr/>
          <p:nvPr/>
        </p:nvSpPr>
        <p:spPr>
          <a:xfrm>
            <a:off x="1073248" y="4419610"/>
            <a:ext cx="645058" cy="337787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073248" y="5584684"/>
            <a:ext cx="83091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intervalo de manutenção periodontal também se faz necessário e é recomendável que este intervalo seja de 3 em 3 meses. </a:t>
            </a:r>
          </a:p>
        </p:txBody>
      </p:sp>
    </p:spTree>
    <p:extLst>
      <p:ext uri="{BB962C8B-B14F-4D97-AF65-F5344CB8AC3E}">
        <p14:creationId xmlns:p14="http://schemas.microsoft.com/office/powerpoint/2010/main" val="271729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77079" y="723830"/>
            <a:ext cx="10641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o adulto já foi portador de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doença periodontal inflamatória crônica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tem agora as sequelas relacionadas com menor altura da crista óssea alveolar e coroa clínica aumentada, modificando a proporção coroa-raiz. </a:t>
            </a:r>
          </a:p>
          <a:p>
            <a:pPr marL="285750" indent="-285750">
              <a:buFontTx/>
              <a:buChar char="-"/>
            </a:pP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92462" y="2230108"/>
            <a:ext cx="641072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Essas diferenças devem modificar o planejamento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ortodôntico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(CONSOLARO, 2002).</a:t>
            </a:r>
          </a:p>
          <a:p>
            <a:pPr algn="ctr"/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eta para a direita 9"/>
          <p:cNvSpPr/>
          <p:nvPr/>
        </p:nvSpPr>
        <p:spPr>
          <a:xfrm>
            <a:off x="1191949" y="2275915"/>
            <a:ext cx="543339" cy="3543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5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141668"/>
            <a:ext cx="12192000" cy="6890198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 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 </a:t>
            </a:r>
            <a:br>
              <a:rPr lang="pt-BR" dirty="0"/>
            </a:b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FACSETE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Monografia intitulada “A INTERFERÊNCIA DO BIOFILME DENTÁRIO DURANTE O TRATAMENTO ORTODÔNTICO”, de autoria do aluno CHRISTOFER GRATÃO ORTEGA, aprovada pela banca examinadora constituída pelos seguintes professores: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­__________________________________________________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</a:t>
            </a:r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..Carlos Alberto Prazeres Redondo– FACSETE – Orientador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Profa. Dra. Maria Eugênia </a:t>
            </a:r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Pincke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Coutinho – FACSETE – Examinadora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Márcio A. </a:t>
            </a:r>
            <a:r>
              <a:rPr lang="pt-B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Raiol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dos Santos - UFPA – Examinador 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b="1" dirty="0"/>
              <a:t> </a:t>
            </a:r>
            <a:r>
              <a:rPr lang="pt-BR" dirty="0"/>
              <a:t/>
            </a:r>
            <a:br>
              <a:rPr lang="pt-BR" dirty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Belém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10 de novembro de 2020.</a:t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396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94669" y="630318"/>
            <a:ext cx="10777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-Apesar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não haverem evidências claras que correlacionem má oclusão e doença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periodontal,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literatura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sugere uma clara interação benéfica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com prováveis contribuições da ortodontia no campo da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periodontia, tais como: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71943" y="1665363"/>
            <a:ext cx="9177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.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Permitir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melhora no padrão de higiene oral pelo paciente, uma vez que fornece uma melhor forma dos arcos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dentários;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71943" y="2215166"/>
            <a:ext cx="8919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eliminar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apinhamentos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dentários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má oclusão, os quais são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potenciais facilitadores para doença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periodontal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71943" y="3011190"/>
            <a:ext cx="3671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.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correção de defeitos ósseos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verticais;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71943" y="3560993"/>
            <a:ext cx="3515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.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Diminui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elimina os efeitos do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bruxismo</a:t>
            </a:r>
            <a:r>
              <a:rPr lang="pt-BR" sz="1400" dirty="0" smtClean="0"/>
              <a:t>;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94669" y="4368211"/>
            <a:ext cx="11057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-</a:t>
            </a:r>
            <a:r>
              <a:rPr lang="pt-BR" dirty="0" smtClean="0"/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atual tecnologia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ortodôntica disponível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com o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correto planejamento e execução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permite movimentos ortodônticos precisos, leves e eficientes (DEL SANTO, 2012).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01764" y="5202011"/>
            <a:ext cx="103671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Sendo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assim, considera-se apto ao tratamento ortodôntico aquele paciente cujos problemas periodontais encontram-se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controlados, sem sangramento gengival a sondagem e com boa higiene bucal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mesmo que 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periodonto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encontre-se reduzido, sem que isso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mais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deteriorização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tecido de sustentação (CALHEIROS et al., 2005).</a:t>
            </a:r>
          </a:p>
        </p:txBody>
      </p:sp>
    </p:spTree>
    <p:extLst>
      <p:ext uri="{BB962C8B-B14F-4D97-AF65-F5344CB8AC3E}">
        <p14:creationId xmlns:p14="http://schemas.microsoft.com/office/powerpoint/2010/main" val="35121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378817" y="566670"/>
            <a:ext cx="1906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25670" y="1529254"/>
            <a:ext cx="11766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que metodologicamente buscou revisar a literatura,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correlaciona as alterações da movimentação ortodôntica quando há biofilme dentário  e as suas implicações no tratamento ortodôntico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Concluímos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que, para dar início ao tratamento ortodôntico e ter uma movimentação dentária segura, o paciente deverá apresentar uma boa saúde periodontal durante todo o tratamento e para que isso aconteça, devemos estimulá-los a fazer a higienização correta e entender que a higiene bucal é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dos </a:t>
            </a:r>
            <a:r>
              <a:rPr lang="pt-BR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fatores  determinantes 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o sucesso do tratamento ortodôntico. Visto que a presença do biofilme bacteriano causa inflamação da gengiva, tecidos de suporte dentário e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periodonto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impossibilitando a movimentação ortodôntica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02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47304" y="2090894"/>
            <a:ext cx="6541394" cy="1325563"/>
          </a:xfrm>
        </p:spPr>
        <p:txBody>
          <a:bodyPr/>
          <a:lstStyle/>
          <a:p>
            <a:r>
              <a:rPr lang="pt-BR" i="1" dirty="0" smtClean="0"/>
              <a:t>Obrigado pela atenção!!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420187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67767" y="403761"/>
            <a:ext cx="2935310" cy="317455"/>
          </a:xfrm>
        </p:spPr>
        <p:txBody>
          <a:bodyPr>
            <a:noAutofit/>
          </a:bodyPr>
          <a:lstStyle/>
          <a:p>
            <a:pPr algn="r"/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 Bibliográficas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86902" y="990240"/>
            <a:ext cx="11805098" cy="560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ARAÚJO, I.J.S. et al. Antimicrobial activity of mouth rinses against bacteria that initially colonizes dental’s surface. 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Odontol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UNESP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v. 48.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2019.</a:t>
            </a:r>
          </a:p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CALHEIROS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et al.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Movimentação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ortodôntica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dentes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comprometimento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periodontal: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um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clínico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Dental Press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Ortodon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Ortop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Facial.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Maringá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mar./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abr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v. 10, n. 2, p. 111-118. 2005.</a:t>
            </a:r>
            <a:endParaRPr lang="pt-BR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800"/>
              </a:spcAft>
            </a:pP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CONSOLARO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et al.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Reabsorção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óssea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à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distância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movimentação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ortodôntica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quando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inicia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o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como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ocorre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reorganização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periodontal. 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Dental Press J </a:t>
            </a:r>
            <a:r>
              <a:rPr lang="en-US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Orthod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May-June, v. 16, n. 3, p. 25-31. 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2011.</a:t>
            </a:r>
          </a:p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CORREIA, M. F. et al.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Diretrizes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para o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tratamento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periodontal e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acompanhamento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durante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tratamento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ortodôntico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Odontol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Bras Central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v. 21, n. 61. 2013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SANTO, M. Periodontium and Orthodontic Implications: Clinical Applications. International Journal of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Stomatological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Research. v. 1, n. 3, p. 17-23.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2012.</a:t>
            </a:r>
          </a:p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FREIRE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I. A. et al.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Atividades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antibacteriana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antiaderente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vitro de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tintu­ras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Schinus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terebinthinfolius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Aroeira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e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Solidago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micro­glossa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(Arnica)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frente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bactérias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formadoras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biofilme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dentário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Odontol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Clín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.-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Cient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Recife, abr./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jun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v. 9, n. 2, p. 139-143.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2010.</a:t>
            </a:r>
          </a:p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MONTEIRO, R. M. et al. Evaluation of a protocol for reducing the microbial contamination of dental unit water.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Acta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Odontol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Latinoam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v. 31, n. 3, p. 138-143. 2018.</a:t>
            </a:r>
            <a:endParaRPr lang="pt-BR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SILVEIRA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D. et al.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Alterações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periodontais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durante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movimentação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Dentária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induzida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ratos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Revista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Odonto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Ciência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Fac.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Odonto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/PUCRS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v. 21, n.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54,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out./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dez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2006.</a:t>
            </a:r>
          </a:p>
          <a:p>
            <a:pPr>
              <a:lnSpc>
                <a:spcPct val="115000"/>
              </a:lnSpc>
              <a:spcAft>
                <a:spcPts val="1800"/>
              </a:spcAft>
            </a:pP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89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879" y="0"/>
            <a:ext cx="12192000" cy="6783902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800"/>
              </a:spcAft>
              <a:buNone/>
            </a:pPr>
            <a:endParaRPr lang="en-US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TAPIA-RIVERA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 G. et al. Periodontal health in patients under conventional and lingual orthodontic therapies. 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 </a:t>
            </a:r>
            <a:r>
              <a:rPr lang="en-US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Odontol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UNESP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v. 44, n. 5, p. 251-256, sept./out. 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2015.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TWOMLEY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 et al. Formulation and characterization of antibacterial orthodontic adhesive,2019.</a:t>
            </a:r>
            <a:endParaRPr lang="pt-BR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800"/>
              </a:spcAft>
              <a:buNone/>
            </a:pP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VEIGA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N. et al.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Eficácia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promoção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saúde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oral no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controlo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biofilme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bucal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 Bras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Promoç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Saúde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Fortaleza, </a:t>
            </a:r>
            <a:r>
              <a:rPr lang="en-US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jan.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/mar., v. 27, n. 1, p. 117-123. 2014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800"/>
              </a:spcAft>
              <a:buNone/>
            </a:pPr>
            <a:endParaRPr lang="pt-BR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76518" y="4893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430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3723" y="450759"/>
            <a:ext cx="1500554" cy="334455"/>
          </a:xfrm>
        </p:spPr>
        <p:txBody>
          <a:bodyPr>
            <a:normAutofit/>
          </a:bodyPr>
          <a:lstStyle/>
          <a:p>
            <a:r>
              <a:rPr lang="pt-BR" sz="1600" b="1" dirty="0" smtClean="0"/>
              <a:t>1. INTRODUÇÃO</a:t>
            </a:r>
            <a:endParaRPr lang="pt-BR" sz="1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7578" y="785214"/>
            <a:ext cx="11347278" cy="5718219"/>
          </a:xfrm>
        </p:spPr>
        <p:txBody>
          <a:bodyPr>
            <a:normAutofit lnSpcReduction="10000"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pt-BR" sz="1400" kern="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A placa bacteriana, ou biofilme, é o acúmulo de bactérias da microbiota bucal sobre a superfície dos dentes,  que é um fator determinante para que ocorra a cárie e a doença periodontal , principalmente  associada a  deficiência na higiene oral(ARAUJO et al., 2019).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biofilme dental é formado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uma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comunidade microbiana diversificada, cooperativa, dinâmica, de elevado potencial patogênico e, muitas vezes, resistente a agentes antimicrobianos.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principais bactérias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cariogênicas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são: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pt-BR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Streptococcus</a:t>
            </a:r>
            <a:r>
              <a:rPr lang="pt-BR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utans</a:t>
            </a:r>
            <a:r>
              <a:rPr lang="pt-BR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pt-BR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Lactobacillus</a:t>
            </a:r>
            <a:r>
              <a:rPr lang="pt-BR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casei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t-BR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t-BR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pt-BR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processo de movimentação dentária depende de vários fatores, por ser um processo biológico múltiplo.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Força aplicada no dente durante o tratamento ortodôntico                       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t-B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Reação no ligamento periodontal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</p:txBody>
      </p:sp>
      <p:sp>
        <p:nvSpPr>
          <p:cNvPr id="5" name="Seta para baixo 4"/>
          <p:cNvSpPr/>
          <p:nvPr/>
        </p:nvSpPr>
        <p:spPr>
          <a:xfrm>
            <a:off x="2792331" y="2751278"/>
            <a:ext cx="331153" cy="436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baixo 5"/>
          <p:cNvSpPr/>
          <p:nvPr/>
        </p:nvSpPr>
        <p:spPr>
          <a:xfrm>
            <a:off x="5959915" y="2745012"/>
            <a:ext cx="382930" cy="4426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487169" y="3364572"/>
            <a:ext cx="3141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dos principais patógenos da cáries , pois é capaz de fermentar uma grande quantidade de açúcar .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241702" y="3364571"/>
            <a:ext cx="2202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Produção de ácido lático e são encontrados na placa bacteriana e dentina cariada</a:t>
            </a:r>
            <a:r>
              <a:rPr lang="pt-BR" sz="1200" dirty="0"/>
              <a:t>(FREIRES et al., 2010).</a:t>
            </a:r>
            <a:endParaRPr lang="pt-B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2328662" y="5071075"/>
            <a:ext cx="484632" cy="4321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5931217" y="5287174"/>
            <a:ext cx="67564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7443988" y="5133100"/>
            <a:ext cx="22566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Resultando na  remodelação óssea e consequente movimentação dentária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(SILVEIRA et al., 2006).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844" y="2237431"/>
            <a:ext cx="2952000" cy="151031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9092445" y="3747748"/>
            <a:ext cx="237276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(DENTALIS SOFTWARE,2019</a:t>
            </a:r>
            <a:r>
              <a:rPr lang="pt-BR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655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6655" y="-66350"/>
            <a:ext cx="11905345" cy="1355328"/>
          </a:xfrm>
        </p:spPr>
        <p:txBody>
          <a:bodyPr>
            <a:normAutofit/>
          </a:bodyPr>
          <a:lstStyle/>
          <a:p>
            <a:r>
              <a:rPr lang="pt-BR" sz="1600" kern="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     </a:t>
            </a:r>
            <a:r>
              <a:rPr lang="pt-BR" sz="1400" kern="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- O processo biológico da remodelação óssea pode ser explicada pela teoria da </a:t>
            </a:r>
            <a:r>
              <a:rPr lang="pt-BR" sz="1400" b="1" kern="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pressão-tração</a:t>
            </a:r>
            <a:r>
              <a:rPr lang="pt-BR" sz="1400" kern="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, onde o fluxo sanguíneo do ligamento periodontal é alterado devido a movimentação do dente no alvéolo.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6313" y="1128876"/>
            <a:ext cx="2180772" cy="4789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Ligamento periodontal comprimido(pressão)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2786743" y="1221804"/>
            <a:ext cx="522514" cy="2931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3455831" y="1171894"/>
            <a:ext cx="41946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Diminuir a passagem de sangue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12212" y="1947306"/>
            <a:ext cx="2500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Ligamento periodontal tracionado (tração)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2772229" y="2165274"/>
            <a:ext cx="537028" cy="2793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483426" y="2021508"/>
            <a:ext cx="28012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Passagem de sangue é mantida ou aumentada 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082259" y="1502232"/>
            <a:ext cx="2975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Produzir modificações locais nos níveis de oxigênio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86655" y="4330284"/>
            <a:ext cx="25479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Durante a movimentação ortodôntica , quando há pressão  </a:t>
            </a: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eta para a direita 14"/>
          <p:cNvSpPr/>
          <p:nvPr/>
        </p:nvSpPr>
        <p:spPr>
          <a:xfrm>
            <a:off x="3174876" y="4330284"/>
            <a:ext cx="766059" cy="3841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4493595" y="4298126"/>
            <a:ext cx="4615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 do local fica ácido resultante do exsudato inflamatório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eta para baixo 16"/>
          <p:cNvSpPr/>
          <p:nvPr/>
        </p:nvSpPr>
        <p:spPr>
          <a:xfrm>
            <a:off x="6699648" y="4881737"/>
            <a:ext cx="484632" cy="5944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4126338" y="5834743"/>
            <a:ext cx="5863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 </a:t>
            </a:r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osteoclastos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chegam ao local e instalam - se na superfície óssea promovendo sua reabsorção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(SILVEIRA et al., 2006; CONSOLARO et al., 2011).</a:t>
            </a:r>
          </a:p>
          <a:p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have esquerda 11"/>
          <p:cNvSpPr/>
          <p:nvPr/>
        </p:nvSpPr>
        <p:spPr>
          <a:xfrm>
            <a:off x="6059656" y="1124437"/>
            <a:ext cx="199066" cy="4566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6258722" y="1109887"/>
            <a:ext cx="2589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Osteoclastos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(reabsorção óssea)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have esquerda 19"/>
          <p:cNvSpPr/>
          <p:nvPr/>
        </p:nvSpPr>
        <p:spPr>
          <a:xfrm>
            <a:off x="6239327" y="1982676"/>
            <a:ext cx="174169" cy="4724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6409559" y="1987395"/>
            <a:ext cx="2467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Osteoblastos (neoformação óssea /reparação)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Chave esquerda 21"/>
          <p:cNvSpPr/>
          <p:nvPr/>
        </p:nvSpPr>
        <p:spPr>
          <a:xfrm>
            <a:off x="8906372" y="1356013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353526" y="399246"/>
            <a:ext cx="27462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Força ortodôntica ideal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1449" y="1500995"/>
            <a:ext cx="2125013" cy="13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Força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aplicada no dente durante a movimentação ortodôntica                 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2640169" y="1796024"/>
            <a:ext cx="811369" cy="378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594691" y="1746072"/>
            <a:ext cx="2768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Reação no ligamento periodontal</a:t>
            </a:r>
            <a:endParaRPr lang="pt-BR" sz="1400" dirty="0"/>
          </a:p>
        </p:txBody>
      </p:sp>
      <p:sp>
        <p:nvSpPr>
          <p:cNvPr id="10" name="Seta para a direita 9"/>
          <p:cNvSpPr/>
          <p:nvPr/>
        </p:nvSpPr>
        <p:spPr>
          <a:xfrm>
            <a:off x="6979935" y="1796024"/>
            <a:ext cx="780097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8451713" y="1513830"/>
            <a:ext cx="22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Resultando na  remodelação óssea e consequente movimentação dentária</a:t>
            </a:r>
            <a:endParaRPr lang="pt-BR" sz="1400" dirty="0"/>
          </a:p>
        </p:txBody>
      </p:sp>
      <p:sp>
        <p:nvSpPr>
          <p:cNvPr id="12" name="Seta para baixo 11"/>
          <p:cNvSpPr/>
          <p:nvPr/>
        </p:nvSpPr>
        <p:spPr>
          <a:xfrm>
            <a:off x="9309800" y="2675049"/>
            <a:ext cx="410818" cy="677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8451713" y="3559913"/>
            <a:ext cx="2126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Teoria da pressão-tração 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ta para a esquerda 13"/>
          <p:cNvSpPr/>
          <p:nvPr/>
        </p:nvSpPr>
        <p:spPr>
          <a:xfrm>
            <a:off x="6979935" y="3534494"/>
            <a:ext cx="780098" cy="4279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4408620" y="3422098"/>
            <a:ext cx="1616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fluxo sanguíneo do ligamento </a:t>
            </a:r>
          </a:p>
          <a:p>
            <a:r>
              <a:rPr lang="pt-BR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periodontal </a:t>
            </a:r>
            <a:r>
              <a:rPr lang="pt-BR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</a:p>
          <a:p>
            <a:r>
              <a:rPr lang="pt-BR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alterado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eta para a esquerda 15"/>
          <p:cNvSpPr/>
          <p:nvPr/>
        </p:nvSpPr>
        <p:spPr>
          <a:xfrm>
            <a:off x="2665193" y="3559913"/>
            <a:ext cx="786345" cy="42790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234472" y="3560777"/>
            <a:ext cx="2364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Alteração a oxigenação local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eta em curva para a direita 18"/>
          <p:cNvSpPr/>
          <p:nvPr/>
        </p:nvSpPr>
        <p:spPr>
          <a:xfrm>
            <a:off x="234472" y="4426226"/>
            <a:ext cx="731520" cy="94734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965992" y="5225524"/>
            <a:ext cx="39022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osteoclastos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(reabsorção) , osteoblastos (neoformação óssea)  e </a:t>
            </a:r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citocinas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chegam na região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Seta para a direita 23"/>
          <p:cNvSpPr/>
          <p:nvPr/>
        </p:nvSpPr>
        <p:spPr>
          <a:xfrm>
            <a:off x="4726658" y="5405898"/>
            <a:ext cx="769800" cy="4539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/>
          <p:cNvSpPr txBox="1"/>
          <p:nvPr/>
        </p:nvSpPr>
        <p:spPr>
          <a:xfrm>
            <a:off x="5990713" y="5155838"/>
            <a:ext cx="16223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Inicia-se o processo de movimentação dos dentes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907939" y="5048117"/>
            <a:ext cx="21186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Portanto, a força ortodôntica IDEAL  deve ser leve e mais próxima do centro de rotação do dente .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ta para a direita 2"/>
          <p:cNvSpPr/>
          <p:nvPr/>
        </p:nvSpPr>
        <p:spPr>
          <a:xfrm>
            <a:off x="7782933" y="5405898"/>
            <a:ext cx="67903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5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83334"/>
            <a:ext cx="10515600" cy="682581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Excesso de força durante a movimentação ortodôntica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18735" y="1600600"/>
            <a:ext cx="1992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Excesso de força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2537139" y="1600600"/>
            <a:ext cx="837126" cy="447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3777146" y="1670279"/>
            <a:ext cx="2925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Comprimir o ligamento periodontal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7105765" y="1600600"/>
            <a:ext cx="792409" cy="447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452836" y="1562558"/>
            <a:ext cx="27904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Diminui o fluxo sanguíneo na região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eta para baixo 8"/>
          <p:cNvSpPr/>
          <p:nvPr/>
        </p:nvSpPr>
        <p:spPr>
          <a:xfrm>
            <a:off x="9605730" y="2502878"/>
            <a:ext cx="484632" cy="6053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8783392" y="3670479"/>
            <a:ext cx="1915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Diminuir a oxigenação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eta para a esquerda 10"/>
          <p:cNvSpPr/>
          <p:nvPr/>
        </p:nvSpPr>
        <p:spPr>
          <a:xfrm>
            <a:off x="7660427" y="3670479"/>
            <a:ext cx="792409" cy="4191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339593" y="3716646"/>
            <a:ext cx="3469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Região com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 </a:t>
            </a:r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hialinizadas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resistentes a movimentação ortodôntica   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5296957" y="5089573"/>
            <a:ext cx="2016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Forças excessivas são prejudiciais ao tratamento ortodôntico e não aceleraram a movimentação dos dentes . 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278975" y="3403010"/>
            <a:ext cx="20348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Ocorrer necrose do ligamento periodontal e reabsorção óssea a distância(</a:t>
            </a:r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osteoclastos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Seta para a esquerda 17"/>
          <p:cNvSpPr/>
          <p:nvPr/>
        </p:nvSpPr>
        <p:spPr>
          <a:xfrm>
            <a:off x="4139977" y="3670478"/>
            <a:ext cx="792408" cy="4191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em curva para a direita 18"/>
          <p:cNvSpPr/>
          <p:nvPr/>
        </p:nvSpPr>
        <p:spPr>
          <a:xfrm>
            <a:off x="2458351" y="4993899"/>
            <a:ext cx="731520" cy="98455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06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854557" y="824052"/>
            <a:ext cx="3158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Movimentação dentária segura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759855" y="862885"/>
            <a:ext cx="82424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6774492" y="454720"/>
            <a:ext cx="33201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fundamental conhecer a biologia da movimentação dentária induzida , os fenômenos teciduais , celulares e moleculares 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>
            <a:off x="5283313" y="862885"/>
            <a:ext cx="76975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baixo 7"/>
          <p:cNvSpPr/>
          <p:nvPr/>
        </p:nvSpPr>
        <p:spPr>
          <a:xfrm>
            <a:off x="8199567" y="2073716"/>
            <a:ext cx="484632" cy="746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6053070" y="3232597"/>
            <a:ext cx="5262258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600"/>
              </a:spcAft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 assim , intervir de uma forma segura e consciente com medicações e  procedimentos  para otimizar o tratamento ortodôntico e o conforto do paciente</a:t>
            </a:r>
            <a:r>
              <a:rPr lang="pt-B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(CONSOLARO et al., 2011).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272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3321" y="184234"/>
            <a:ext cx="9477828" cy="667658"/>
          </a:xfrm>
        </p:spPr>
        <p:txBody>
          <a:bodyPr>
            <a:noAutofit/>
          </a:bodyPr>
          <a:lstStyle/>
          <a:p>
            <a:r>
              <a:rPr lang="pt-B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Ciclo da doença periodontal e relação com a movimentação ortodôntica</a:t>
            </a:r>
            <a:endParaRPr lang="pt-B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66854" y="1479397"/>
            <a:ext cx="2071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higienização 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>
            <a:off x="2790694" y="1451428"/>
            <a:ext cx="87085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4467316" y="1201184"/>
            <a:ext cx="2902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Acúmulo de placa bacteriana e biofilme dental na superfície dos dentes e região de sulco 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eta para a direita 6"/>
          <p:cNvSpPr/>
          <p:nvPr/>
        </p:nvSpPr>
        <p:spPr>
          <a:xfrm>
            <a:off x="7755563" y="1451428"/>
            <a:ext cx="78377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897258" y="1232079"/>
            <a:ext cx="2917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 não for removido através da escovação e uso do fio dental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9855200" y="2264228"/>
            <a:ext cx="484632" cy="6899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8897258" y="3323771"/>
            <a:ext cx="28157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Inicia-se  o processo de inflamação  da gengiva(gengivite 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12" name="Seta para baixo 11"/>
          <p:cNvSpPr/>
          <p:nvPr/>
        </p:nvSpPr>
        <p:spPr>
          <a:xfrm>
            <a:off x="9865288" y="4383314"/>
            <a:ext cx="474544" cy="5805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9318172" y="5100099"/>
            <a:ext cx="23948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 não tratada , evolui para um estágio mais grave da doença(periodontite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ta para a esquerda 13"/>
          <p:cNvSpPr/>
          <p:nvPr/>
        </p:nvSpPr>
        <p:spPr>
          <a:xfrm>
            <a:off x="8117115" y="5596445"/>
            <a:ext cx="780143" cy="44915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6342235" y="5412552"/>
            <a:ext cx="141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Perda óssea e perda de inserção periodontal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807683" y="5546374"/>
            <a:ext cx="3971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Impossibilitando a movimentação dentária e tratamento com aparelho ortodôntico</a:t>
            </a: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eta para a esquerda 16"/>
          <p:cNvSpPr/>
          <p:nvPr/>
        </p:nvSpPr>
        <p:spPr>
          <a:xfrm>
            <a:off x="5156490" y="5596446"/>
            <a:ext cx="808881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878" y="2587966"/>
            <a:ext cx="2829021" cy="2124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767804" y="4748296"/>
            <a:ext cx="18004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Fonte: (PORTALSTX , 2017)</a:t>
            </a:r>
            <a:endParaRPr lang="pt-BR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9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93942"/>
            <a:ext cx="10515600" cy="508000"/>
          </a:xfrm>
        </p:spPr>
        <p:txBody>
          <a:bodyPr>
            <a:normAutofit/>
          </a:bodyPr>
          <a:lstStyle/>
          <a:p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-Ter saúde periodontal é essencial e indispensável para que aconteça a  movimentação dentária .  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824" y="1297900"/>
            <a:ext cx="11353800" cy="6386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t-BR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Algumas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doenças que estão associadas ao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periodonto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precisam ser consideradas no planejamento do tratamento. </a:t>
            </a:r>
            <a:endParaRPr lang="pt-B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-Uma das principais doenças que acomete o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periodonto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é a periodontite , que promove perda óssea e perda de inserção periodontal .</a:t>
            </a:r>
          </a:p>
          <a:p>
            <a:pPr marL="0" indent="0">
              <a:buNone/>
            </a:pP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84116" y="2227598"/>
            <a:ext cx="1269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Periodontite</a:t>
            </a: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1792239" y="2161891"/>
            <a:ext cx="63862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2772819" y="2185590"/>
            <a:ext cx="2785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Gerar agressão ao </a:t>
            </a:r>
            <a:r>
              <a:rPr lang="pt-B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periodonto</a:t>
            </a: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012323" y="2171209"/>
            <a:ext cx="18416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Gerar </a:t>
            </a:r>
            <a:r>
              <a:rPr lang="pt-B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erda óssea </a:t>
            </a: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6081562" y="2154559"/>
            <a:ext cx="66368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9933425" y="1939368"/>
            <a:ext cx="2093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Compromete o nível de inserção periodontal</a:t>
            </a:r>
            <a:endParaRPr lang="pt-B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8963134" y="2112551"/>
            <a:ext cx="68671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em curva para a esquerda 12"/>
          <p:cNvSpPr/>
          <p:nvPr/>
        </p:nvSpPr>
        <p:spPr>
          <a:xfrm>
            <a:off x="10614456" y="3039629"/>
            <a:ext cx="731520" cy="9332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933233" y="3495850"/>
            <a:ext cx="7373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Produzindo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desequilíbrio das forças que mantém o dente em sua posição e este passa a sofrer interferências do lábio e língua, favorecendo a migração dentária patológica.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Esta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alteração na posição dentária acaba por ocasionar uma desarmonia </a:t>
            </a:r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oclusal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levando o indivíduo a desenvolver problemas estéticos e de má oclusão (CORREIA et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al.,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pt-BR" sz="1400" dirty="0" smtClean="0"/>
              <a:t>).</a:t>
            </a:r>
            <a:endParaRPr lang="pt-BR" sz="1400" dirty="0"/>
          </a:p>
        </p:txBody>
      </p:sp>
      <p:sp>
        <p:nvSpPr>
          <p:cNvPr id="16" name="Seta em curva para a direita 15"/>
          <p:cNvSpPr/>
          <p:nvPr/>
        </p:nvSpPr>
        <p:spPr>
          <a:xfrm>
            <a:off x="1019774" y="4919102"/>
            <a:ext cx="731520" cy="106419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404163" y="5663979"/>
            <a:ext cx="55589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Dessa forma para iniciar o tratamento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ortodôntico em pacientes periodontal , este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 ser planejado ou autorizado previamente pelo </a:t>
            </a:r>
            <a:r>
              <a:rPr lang="pt-BR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periodontista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(CORREIA et </a:t>
            </a:r>
            <a:r>
              <a:rPr lang="pt-B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al., 2013).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772819" y="307660"/>
            <a:ext cx="6776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importância da saúde periodontal para o tratamento ortodôntico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67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3557</TotalTime>
  <Words>2288</Words>
  <Application>Microsoft Office PowerPoint</Application>
  <PresentationFormat>Widescreen</PresentationFormat>
  <Paragraphs>152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Lucida Sans Unicode</vt:lpstr>
      <vt:lpstr>Tahoma</vt:lpstr>
      <vt:lpstr>Times New Roman</vt:lpstr>
      <vt:lpstr>Tema do Office</vt:lpstr>
      <vt:lpstr>A interferência do biofilme dentário durante o tratamento ortodôntico</vt:lpstr>
      <vt:lpstr>    FACSETE         Monografia intitulada “A INTERFERÊNCIA DO BIOFILME DENTÁRIO DURANTE O TRATAMENTO ORTODÔNTICO”, de autoria do aluno CHRISTOFER GRATÃO ORTEGA, aprovada pela banca examinadora constituída pelos seguintes professores:         ­__________________________________________________ Prof. Dr..Carlos Alberto Prazeres Redondo– FACSETE – Orientador     __________________________________________________ Profa. Dra. Maria Eugênia Pincke Coutinho – FACSETE – Examinadora     __________________________________________________ Prof. Dr. Márcio A. Raiol dos Santos - UFPA – Examinador      Belém, 10 de novembro de 2020.   </vt:lpstr>
      <vt:lpstr>1. INTRODUÇÃO</vt:lpstr>
      <vt:lpstr>     - O processo biológico da remodelação óssea pode ser explicada pela teoria da pressão-tração, onde o fluxo sanguíneo do ligamento periodontal é alterado devido a movimentação do dente no alvéolo. </vt:lpstr>
      <vt:lpstr>Apresentação do PowerPoint</vt:lpstr>
      <vt:lpstr>         Excesso de força durante a movimentação ortodôntica</vt:lpstr>
      <vt:lpstr>Apresentação do PowerPoint</vt:lpstr>
      <vt:lpstr>Ciclo da doença periodontal e relação com a movimentação ortodôntica</vt:lpstr>
      <vt:lpstr>      -Ter saúde periodontal é essencial e indispensável para que aconteça a  movimentação dentária .  </vt:lpstr>
      <vt:lpstr>Apresentação do PowerPoint</vt:lpstr>
      <vt:lpstr>Apresentação do PowerPoint</vt:lpstr>
      <vt:lpstr>Apresentação do PowerPoint</vt:lpstr>
      <vt:lpstr>        Proposição</vt:lpstr>
      <vt:lpstr>     Revisão de literatura    </vt:lpstr>
      <vt:lpstr>        Controle do biofilme</vt:lpstr>
      <vt:lpstr>Prevenção de lesões cariosas  e doenças periodontais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 pela atenção!!</vt:lpstr>
      <vt:lpstr>Referências Bibliográficas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INTRODUÇÃO</dc:title>
  <dc:creator>Usuàrio</dc:creator>
  <cp:lastModifiedBy>Usuàrio</cp:lastModifiedBy>
  <cp:revision>180</cp:revision>
  <dcterms:created xsi:type="dcterms:W3CDTF">2020-03-01T16:03:21Z</dcterms:created>
  <dcterms:modified xsi:type="dcterms:W3CDTF">2021-02-21T16:18:37Z</dcterms:modified>
</cp:coreProperties>
</file>