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80" r:id="rId12"/>
    <p:sldId id="265" r:id="rId13"/>
    <p:sldId id="266" r:id="rId14"/>
    <p:sldId id="281" r:id="rId15"/>
    <p:sldId id="267" r:id="rId16"/>
    <p:sldId id="268" r:id="rId17"/>
    <p:sldId id="282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9733-DA83-4209-8C33-5CB1332D715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4538-E2C7-46BE-85E9-27CBFB2BF56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9733-DA83-4209-8C33-5CB1332D715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4538-E2C7-46BE-85E9-27CBFB2BF56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9733-DA83-4209-8C33-5CB1332D715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4538-E2C7-46BE-85E9-27CBFB2BF56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9733-DA83-4209-8C33-5CB1332D715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4538-E2C7-46BE-85E9-27CBFB2BF56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9733-DA83-4209-8C33-5CB1332D715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4538-E2C7-46BE-85E9-27CBFB2BF56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9733-DA83-4209-8C33-5CB1332D715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4538-E2C7-46BE-85E9-27CBFB2BF56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9733-DA83-4209-8C33-5CB1332D715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4538-E2C7-46BE-85E9-27CBFB2BF56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9733-DA83-4209-8C33-5CB1332D715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4538-E2C7-46BE-85E9-27CBFB2BF56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9733-DA83-4209-8C33-5CB1332D715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4538-E2C7-46BE-85E9-27CBFB2BF56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9733-DA83-4209-8C33-5CB1332D715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4538-E2C7-46BE-85E9-27CBFB2BF56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9733-DA83-4209-8C33-5CB1332D715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4538-E2C7-46BE-85E9-27CBFB2BF56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89733-DA83-4209-8C33-5CB1332D715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54538-E2C7-46BE-85E9-27CBFB2BF566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15000" r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594" y="233353"/>
            <a:ext cx="7653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ACIDENTES EM IMPLANTODONTIA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Fase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Cirúrgica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1DB7A9CE-F9A6-40C1-A875-8C44B0AFE34D}"/>
              </a:ext>
            </a:extLst>
          </p:cNvPr>
          <p:cNvSpPr txBox="1"/>
          <p:nvPr/>
        </p:nvSpPr>
        <p:spPr>
          <a:xfrm>
            <a:off x="1459144" y="6211669"/>
            <a:ext cx="765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Dra. Amanda Borges Pereira</a:t>
            </a:r>
          </a:p>
          <a:p>
            <a:pPr algn="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CRO-SP: 90600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84168" y="436510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Apresentação de trabalho como requisito para obtenção do Título de Especialista em Implantodontia.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</a:t>
            </a:r>
            <a:r>
              <a:rPr lang="pt-BR" dirty="0" smtClean="0"/>
              <a:t>PREVENIR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Gaze para bloquear o acesso à orofaringe</a:t>
            </a:r>
          </a:p>
          <a:p>
            <a:pPr algn="just"/>
            <a:r>
              <a:rPr lang="pt-BR" dirty="0"/>
              <a:t>Fixação com fio dental nos pequenos dispositivos</a:t>
            </a:r>
          </a:p>
          <a:p>
            <a:pPr algn="just"/>
            <a:r>
              <a:rPr lang="pt-BR" dirty="0"/>
              <a:t>Posicionamento vertical da cadeira</a:t>
            </a:r>
          </a:p>
          <a:p>
            <a:pPr algn="just"/>
            <a:r>
              <a:rPr lang="pt-BR" dirty="0"/>
              <a:t>Auxiliares experientes</a:t>
            </a:r>
          </a:p>
          <a:p>
            <a:pPr algn="just"/>
            <a:r>
              <a:rPr lang="pt-BR" dirty="0"/>
              <a:t>Sugadores de alta potência</a:t>
            </a:r>
          </a:p>
          <a:p>
            <a:pPr algn="just"/>
            <a:r>
              <a:rPr lang="pt-BR" dirty="0"/>
              <a:t>Iluminação adequada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33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760165A-522F-46B2-A2E4-E731D043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484784"/>
            <a:ext cx="7772400" cy="4284191"/>
          </a:xfrm>
        </p:spPr>
        <p:txBody>
          <a:bodyPr>
            <a:normAutofit/>
          </a:bodyPr>
          <a:lstStyle/>
          <a:p>
            <a:r>
              <a:rPr lang="pt-BR" dirty="0"/>
              <a:t>Tipos de acidente:</a:t>
            </a:r>
            <a:br>
              <a:rPr lang="pt-BR" dirty="0"/>
            </a:br>
            <a:r>
              <a:rPr lang="pt-BR" sz="5400" dirty="0">
                <a:solidFill>
                  <a:schemeClr val="accent2">
                    <a:lumMod val="75000"/>
                  </a:schemeClr>
                </a:solidFill>
              </a:rPr>
              <a:t>lesões nervosas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7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CAUSA E SINTOMAS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A colocação de implantes pode causar danos ao nervo trigêmeo mesmo com o melhor planejamento cirúrgico em virtude de variações anatômicas no curso e localização desse nervo</a:t>
            </a:r>
          </a:p>
          <a:p>
            <a:r>
              <a:rPr lang="pt-BR" dirty="0"/>
              <a:t>Nervo alveolar inferior é o mais comumente lesionado</a:t>
            </a:r>
          </a:p>
          <a:p>
            <a:r>
              <a:rPr lang="pt-BR" dirty="0"/>
              <a:t>Principais causas: intrusão da broca ou do implante no interior do canal mandibular ou em contato com o nervo </a:t>
            </a:r>
            <a:r>
              <a:rPr lang="pt-BR" dirty="0" err="1"/>
              <a:t>mentoniano</a:t>
            </a:r>
            <a:r>
              <a:rPr lang="pt-BR" dirty="0"/>
              <a:t>, além da lesão nervosa durante a remoção do enxerto ósseo</a:t>
            </a:r>
          </a:p>
          <a:p>
            <a:r>
              <a:rPr lang="pt-BR" dirty="0"/>
              <a:t>Sintomas: dor e distúrbios </a:t>
            </a:r>
            <a:r>
              <a:rPr lang="pt-BR" dirty="0" err="1"/>
              <a:t>neurosensoriais</a:t>
            </a:r>
            <a:r>
              <a:rPr lang="pt-BR" dirty="0"/>
              <a:t> como anestesia, </a:t>
            </a:r>
            <a:r>
              <a:rPr lang="pt-BR" dirty="0" err="1"/>
              <a:t>parestesia</a:t>
            </a:r>
            <a:r>
              <a:rPr lang="pt-BR" dirty="0"/>
              <a:t>, </a:t>
            </a:r>
            <a:r>
              <a:rPr lang="pt-BR" dirty="0" err="1"/>
              <a:t>disestesia</a:t>
            </a:r>
            <a:r>
              <a:rPr lang="pt-BR" dirty="0"/>
              <a:t> ou combinação dessas, sendo lábio, mento e língua os mais afetados</a:t>
            </a:r>
          </a:p>
        </p:txBody>
      </p:sp>
    </p:spTree>
    <p:extLst>
      <p:ext uri="{BB962C8B-B14F-4D97-AF65-F5344CB8AC3E}">
        <p14:creationId xmlns:p14="http://schemas.microsoft.com/office/powerpoint/2010/main" val="72671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Tratamento: </a:t>
            </a:r>
            <a:r>
              <a:rPr lang="pt-BR" dirty="0" err="1"/>
              <a:t>laserterapia</a:t>
            </a:r>
            <a:r>
              <a:rPr lang="pt-BR" dirty="0"/>
              <a:t>, medicamentos e microcirurgia, sendo a remoção precoce do implante um fator fundamental para um melhor prognóstico desses danos</a:t>
            </a:r>
          </a:p>
          <a:p>
            <a:r>
              <a:rPr lang="pt-BR" dirty="0"/>
              <a:t>Prevenção: conhecimento anatômico, respeito dos princípios cirúrgicos de distanciamento das estruturas nervosas e no planejamento com exames </a:t>
            </a:r>
            <a:r>
              <a:rPr lang="pt-BR" dirty="0" err="1"/>
              <a:t>imaginológicos</a:t>
            </a: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5CF27EC-00D5-40B1-8B57-F044EA47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TRATAMENTO E PREVENÇÃO</a:t>
            </a:r>
          </a:p>
        </p:txBody>
      </p:sp>
    </p:spTree>
    <p:extLst>
      <p:ext uri="{BB962C8B-B14F-4D97-AF65-F5344CB8AC3E}">
        <p14:creationId xmlns:p14="http://schemas.microsoft.com/office/powerpoint/2010/main" val="90878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760165A-522F-46B2-A2E4-E731D043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484784"/>
            <a:ext cx="7772400" cy="4284191"/>
          </a:xfrm>
        </p:spPr>
        <p:txBody>
          <a:bodyPr>
            <a:normAutofit/>
          </a:bodyPr>
          <a:lstStyle/>
          <a:p>
            <a:r>
              <a:rPr lang="pt-BR" dirty="0"/>
              <a:t>Tipos de acidente:</a:t>
            </a:r>
            <a:br>
              <a:rPr lang="pt-BR" dirty="0"/>
            </a:br>
            <a:r>
              <a:rPr lang="pt-BR" sz="5400" dirty="0">
                <a:solidFill>
                  <a:schemeClr val="accent2">
                    <a:lumMod val="75000"/>
                  </a:schemeClr>
                </a:solidFill>
              </a:rPr>
              <a:t>hemorragia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É E PORQUE OCORRE?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Lesão ou dano a uma artéria;</a:t>
            </a:r>
          </a:p>
          <a:p>
            <a:r>
              <a:rPr lang="pt-BR" dirty="0"/>
              <a:t>Mais frequentemente envolvidas: lingual, </a:t>
            </a:r>
            <a:r>
              <a:rPr lang="pt-BR" dirty="0" err="1"/>
              <a:t>submentoniana</a:t>
            </a:r>
            <a:r>
              <a:rPr lang="pt-BR" dirty="0"/>
              <a:t>, sublingual e incisiva;</a:t>
            </a:r>
          </a:p>
          <a:p>
            <a:r>
              <a:rPr lang="pt-BR" dirty="0"/>
              <a:t>Geralmente acontece durante a osteotomia devido à perfuração da cortical lingual da mandíbula anterior e posterior;</a:t>
            </a:r>
          </a:p>
          <a:p>
            <a:r>
              <a:rPr lang="pt-BR" dirty="0"/>
              <a:t>Apesar de incomuns, sangramentos profusos também podem ocorrer em outras regiões como no seio maxilar ou em outro ponto da maxila, se a artéria </a:t>
            </a:r>
            <a:r>
              <a:rPr lang="pt-BR" dirty="0" err="1"/>
              <a:t>nasopalatina</a:t>
            </a:r>
            <a:r>
              <a:rPr lang="pt-BR" dirty="0"/>
              <a:t> for atingida.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6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COMPLICAÇÕES E COMO PREVINIR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2400" dirty="0"/>
              <a:t>Podem causar: hematomas lingual, sublingual e ou submandibulares que podem levar à obstrução das vias aéreas superiores devido ao </a:t>
            </a:r>
            <a:r>
              <a:rPr lang="pt-BR" sz="2400" dirty="0" err="1"/>
              <a:t>retroposicionamento</a:t>
            </a:r>
            <a:r>
              <a:rPr lang="pt-BR" sz="2400" dirty="0"/>
              <a:t> da língua </a:t>
            </a:r>
          </a:p>
          <a:p>
            <a:r>
              <a:rPr lang="pt-BR" sz="2400" dirty="0"/>
              <a:t>Em quase todos os casos, ocorre durante a cirurgia</a:t>
            </a:r>
          </a:p>
          <a:p>
            <a:r>
              <a:rPr lang="pt-BR" sz="2400" dirty="0"/>
              <a:t>A obstrução das vias aéreas superiores pode demandar </a:t>
            </a:r>
            <a:r>
              <a:rPr lang="pt-BR" sz="2400" dirty="0" err="1"/>
              <a:t>entubação</a:t>
            </a:r>
            <a:r>
              <a:rPr lang="pt-BR" sz="2400" dirty="0"/>
              <a:t> ou traqueostomia de urgência para evitar a morte do paciente</a:t>
            </a:r>
          </a:p>
          <a:p>
            <a:r>
              <a:rPr lang="pt-BR" sz="2400" dirty="0"/>
              <a:t>O uso de tomografia computadorizada e de outros exames de imagem é essencial para escolher regiões seguras para inserção dos implantes, além do adequado planejamento através de anamnese</a:t>
            </a:r>
          </a:p>
        </p:txBody>
      </p:sp>
    </p:spTree>
    <p:extLst>
      <p:ext uri="{BB962C8B-B14F-4D97-AF65-F5344CB8AC3E}">
        <p14:creationId xmlns:p14="http://schemas.microsoft.com/office/powerpoint/2010/main" val="3535269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760165A-522F-46B2-A2E4-E731D043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484784"/>
            <a:ext cx="7772400" cy="4284191"/>
          </a:xfrm>
        </p:spPr>
        <p:txBody>
          <a:bodyPr>
            <a:normAutofit/>
          </a:bodyPr>
          <a:lstStyle/>
          <a:p>
            <a:r>
              <a:rPr lang="pt-BR" dirty="0"/>
              <a:t>Tipos de acidente:</a:t>
            </a:r>
            <a:br>
              <a:rPr lang="pt-BR" dirty="0"/>
            </a:br>
            <a:r>
              <a:rPr lang="pt-BR" sz="5400" dirty="0">
                <a:solidFill>
                  <a:schemeClr val="accent2">
                    <a:lumMod val="75000"/>
                  </a:schemeClr>
                </a:solidFill>
              </a:rPr>
              <a:t>DESCOLAMENTO DE IMPLANTES PARA O SEIO MAXILAR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9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OCORREM?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Região posterior da maxila é a região que mais desafia a implantodontia, pois é tem tecido ósseo reduzido, baixa densidade óssea e a </a:t>
            </a:r>
            <a:r>
              <a:rPr lang="pt-BR" dirty="0" err="1"/>
              <a:t>pneumatização</a:t>
            </a:r>
            <a:r>
              <a:rPr lang="pt-BR" dirty="0"/>
              <a:t> do seio maxilar</a:t>
            </a:r>
          </a:p>
          <a:p>
            <a:r>
              <a:rPr lang="pt-BR" dirty="0"/>
              <a:t>O Seio Maxilar possui íntima relação com as raízes dos dentes superiores posteriores e na ausência dos mesmos sofre um processo de </a:t>
            </a:r>
            <a:r>
              <a:rPr lang="pt-BR" dirty="0" err="1"/>
              <a:t>pneumatização</a:t>
            </a:r>
            <a:r>
              <a:rPr lang="pt-BR" dirty="0"/>
              <a:t>, ficando bem próximo do rebordo alveolar </a:t>
            </a:r>
            <a:r>
              <a:rPr lang="pt-BR" dirty="0" err="1"/>
              <a:t>edêntulo</a:t>
            </a:r>
            <a:endParaRPr lang="pt-BR" dirty="0"/>
          </a:p>
          <a:p>
            <a:r>
              <a:rPr lang="pt-BR" dirty="0"/>
              <a:t>O mais grave acidente relacionado é o deslocamento do mesmo para o interior do seio maxilar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1041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CAUSAS E COMO PREVINIR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Causas: pobre planejamento ou conduta cirúrgica inadequada, aliados a um osso de baixa qualidade e pouca quantidade</a:t>
            </a:r>
          </a:p>
          <a:p>
            <a:r>
              <a:rPr lang="pt-BR" dirty="0"/>
              <a:t>Alteração da pressão nasal e o uso incorreto de próteses provisórias sobre a área recém implantada também são fatores de risco</a:t>
            </a:r>
          </a:p>
          <a:p>
            <a:r>
              <a:rPr lang="pt-BR" dirty="0"/>
              <a:t>A consequência mais comum é infecção do seio maxilar manifestando-se como sinusite, mas em alguns casos pode ser assintomático </a:t>
            </a:r>
          </a:p>
          <a:p>
            <a:r>
              <a:rPr lang="pt-BR" dirty="0"/>
              <a:t>Para evitar: procedimento de elevação do soalho do seio maxilar, com ou sem enxerto e uso de implantes curtos</a:t>
            </a:r>
          </a:p>
        </p:txBody>
      </p:sp>
    </p:spTree>
    <p:extLst>
      <p:ext uri="{BB962C8B-B14F-4D97-AF65-F5344CB8AC3E}">
        <p14:creationId xmlns:p14="http://schemas.microsoft.com/office/powerpoint/2010/main" val="104426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INTRODUÇÃO - IMPLANTODONTIA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É um campo em constante crescimento, e desenvolvimento tecnológico;</a:t>
            </a:r>
          </a:p>
          <a:p>
            <a:pPr algn="just"/>
            <a:r>
              <a:rPr lang="pt-BR" sz="2800" dirty="0"/>
              <a:t>Como todo procedimento cirúrgico, podem ocorrer diversos tipos de complicações que devem ser conhecidas para serem prevenidas e/ou remediadas;</a:t>
            </a:r>
          </a:p>
          <a:p>
            <a:pPr algn="just"/>
            <a:r>
              <a:rPr lang="pt-BR" sz="2800" dirty="0"/>
              <a:t>É obrigatório classificar todas as complicações clínicas que podem surgir.</a:t>
            </a:r>
          </a:p>
          <a:p>
            <a:pPr algn="just"/>
            <a:endParaRPr lang="en-US" sz="3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Tratamento: localização do implante através de exames de imagens e remoção através de acesso </a:t>
            </a:r>
            <a:r>
              <a:rPr lang="pt-BR" dirty="0" err="1"/>
              <a:t>cirugico</a:t>
            </a:r>
            <a:r>
              <a:rPr lang="pt-BR" dirty="0"/>
              <a:t> via </a:t>
            </a:r>
            <a:r>
              <a:rPr lang="pt-BR" dirty="0" err="1"/>
              <a:t>intrabucal</a:t>
            </a:r>
            <a:r>
              <a:rPr lang="pt-BR" dirty="0"/>
              <a:t> ou nasal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0179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49" y="1417638"/>
            <a:ext cx="7886700" cy="1716881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Paciente do gênero masculino,  anos, encaminhado para remoção de um implante no interior do seio maxilar esquerdo. O paciente relatou que foi realizada a </a:t>
            </a:r>
            <a:r>
              <a:rPr lang="pt-BR" dirty="0" err="1"/>
              <a:t>exodontia</a:t>
            </a:r>
            <a:r>
              <a:rPr lang="pt-BR" dirty="0"/>
              <a:t> do elemento  e colocação imediata de implante no alvéolo</a:t>
            </a:r>
          </a:p>
          <a:p>
            <a:r>
              <a:rPr lang="pt-BR" dirty="0"/>
              <a:t>Radiografia inicial:</a:t>
            </a:r>
          </a:p>
        </p:txBody>
      </p:sp>
      <p:pic>
        <p:nvPicPr>
          <p:cNvPr id="1028" name="Picture 4" descr="http://www.elsevier.es/ficheros/publicaciones/16462890/0000005400000004/v1_201312060111/S1646289013001702/v1_201312060111/pt/main.assets/gr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5" y="2996952"/>
            <a:ext cx="5823643" cy="27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30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48680"/>
            <a:ext cx="7886700" cy="3263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Após 5 semanas da colocação do implante, ao se alimentar, sentiu durante a mastigação um desconforto na área onde o implante havia sido colocado, mas não observou nada de anormal no local. Entretanto, procurou seu médico dentista tendo este solicitado uma radiografia panorâmica na qual se constatou a presença do implante no seio maxilar . Existiu, por parte do profissional, uma tentativa de remoção cirúrgica pelo local de inserção do implante através de sucção, mas sem êxito.</a:t>
            </a:r>
          </a:p>
        </p:txBody>
      </p:sp>
      <p:pic>
        <p:nvPicPr>
          <p:cNvPr id="2050" name="Picture 2" descr="http://www.elsevier.es/ficheros/publicaciones/16462890/0000005400000004/v1_201312060111/S1646289013001702/v1_201312060111/pt/main.assets/gr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5228322" cy="254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2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60513"/>
            <a:ext cx="7886700" cy="28151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 anamnese, o paciente relatou não apresentar qualquer envolvimento sistêmico, nem tão pouco era tabagista, nem etilista. No exame físico </a:t>
            </a:r>
            <a:r>
              <a:rPr lang="pt-BR" dirty="0" err="1"/>
              <a:t>extraoral</a:t>
            </a:r>
            <a:r>
              <a:rPr lang="pt-BR" dirty="0"/>
              <a:t> não foram observadas alterações dignas de nota. Ao exame físico </a:t>
            </a:r>
            <a:r>
              <a:rPr lang="pt-BR" dirty="0" err="1"/>
              <a:t>intraoral</a:t>
            </a:r>
            <a:r>
              <a:rPr lang="pt-BR" dirty="0"/>
              <a:t> foi constatado que o paciente era portador de doença periodontal, apresentava higiene oral razoável e possuía hábitos </a:t>
            </a:r>
            <a:r>
              <a:rPr lang="pt-BR" dirty="0" err="1"/>
              <a:t>parafuncionais</a:t>
            </a:r>
            <a:r>
              <a:rPr lang="pt-BR" dirty="0"/>
              <a:t>. Observou-se uma discreta alteração na mucosa, local onde o implante havia sido colocado. O paciente não relatou nenhuma sintomatologia dolorosa ou qualquer outro desconforto.</a:t>
            </a:r>
          </a:p>
        </p:txBody>
      </p:sp>
      <p:pic>
        <p:nvPicPr>
          <p:cNvPr id="3074" name="Picture 2" descr="http://www.elsevier.es/ficheros/publicaciones/16462890/0000005400000004/v1_201312060111/S1646289013001702/v1_201312060111/pt/main.assets/gr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5491"/>
            <a:ext cx="3904796" cy="292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83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6672"/>
            <a:ext cx="7886700" cy="26503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Ao exame complementar </a:t>
            </a:r>
            <a:r>
              <a:rPr lang="pt-BR" dirty="0" err="1"/>
              <a:t>imagiológico</a:t>
            </a:r>
            <a:r>
              <a:rPr lang="pt-BR" dirty="0"/>
              <a:t>, através da radiografia panorâmica , observou-se um corpo estranho compatível com implante dentário deslocado para o interior do seio maxilar esquerdo apresentando ausência de imagem radiopaca na área. Enquanto que a tomografia computadorizada de feixe cônico (TCFC) revelou que no seio maxilar esquerdo existiam 2 </a:t>
            </a:r>
            <a:r>
              <a:rPr lang="pt-BR" dirty="0" err="1"/>
              <a:t>pseudoquistos</a:t>
            </a:r>
            <a:r>
              <a:rPr lang="pt-BR" dirty="0"/>
              <a:t> </a:t>
            </a:r>
            <a:r>
              <a:rPr lang="pt-BR" dirty="0" err="1"/>
              <a:t>antrais</a:t>
            </a:r>
            <a:r>
              <a:rPr lang="pt-BR" dirty="0"/>
              <a:t>, sendo o primeiro localizado na parede anterior e o segundo na parede posterior do soalho, unidos por espessamento mucoso envolvendo o implante dentário.</a:t>
            </a:r>
          </a:p>
        </p:txBody>
      </p:sp>
      <p:pic>
        <p:nvPicPr>
          <p:cNvPr id="4098" name="Picture 2" descr="http://www.elsevier.es/ficheros/publicaciones/16462890/0000005400000004/v1_201312060111/S1646289013001702/v1_201312060111/pt/main.assets/gr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83" y="3129762"/>
            <a:ext cx="4745821" cy="2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50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9380"/>
            <a:ext cx="8496944" cy="489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A técnica cirúrgica eleita para acesso ao seio maxilar, foi a de Caldwell Luc sob anestesia local. Após o levantamento do retalho </a:t>
            </a:r>
            <a:r>
              <a:rPr lang="pt-BR" sz="1800" dirty="0" err="1"/>
              <a:t>mucoperiósseo</a:t>
            </a:r>
            <a:r>
              <a:rPr lang="pt-BR" sz="1800" dirty="0"/>
              <a:t> e obtida boa visualização do campo cirúrgico, abriu-se uma janela óssea na parede lateral do seio maxilar, através de </a:t>
            </a:r>
            <a:r>
              <a:rPr lang="pt-BR" sz="1800" dirty="0" err="1"/>
              <a:t>osteotomia</a:t>
            </a:r>
            <a:r>
              <a:rPr lang="pt-BR" sz="1800" dirty="0"/>
              <a:t> com broca esférica </a:t>
            </a:r>
            <a:r>
              <a:rPr lang="pt-BR" sz="1800" dirty="0" err="1"/>
              <a:t>carbide</a:t>
            </a:r>
            <a:r>
              <a:rPr lang="pt-BR" sz="1800" dirty="0"/>
              <a:t> </a:t>
            </a:r>
            <a:r>
              <a:rPr lang="pt-BR" sz="1800" dirty="0" err="1"/>
              <a:t>n.°</a:t>
            </a:r>
            <a:r>
              <a:rPr lang="pt-BR" sz="1800" dirty="0"/>
              <a:t> 8  montada em peça de mão reta cirúrgica sob irrigação abundante com soro fisiológico contendo 0,9% de cloreto de sódio. Em seguida, a membrana de Schneider foi deslocada delicadamente, com curetas para levantamento de seio maxilar ,para uma posição superior a fim de visualizar o implante dentário. O implante foi localizado em posição posterior mais distante ao revelado pela tomografia e removido com auxílio de pinça WITZEL para raiz . Após a remoção do implante, foi realizada uma irrigação em abundância do local, colocado uma membrana reabsorvível sobre a janela óssea, o retalho foi reposicionado sobre a área e suturado. Atualmente, decorridos 15 meses da remoção do implante, o paciente encontra-se sob controlo clínico por imagem de rotina, sem ocorrências sinusais ou queixas sintomatológicas.</a:t>
            </a:r>
          </a:p>
          <a:p>
            <a:endParaRPr lang="pt-BR" sz="1800" dirty="0"/>
          </a:p>
        </p:txBody>
      </p:sp>
      <p:pic>
        <p:nvPicPr>
          <p:cNvPr id="4" name="Picture 2" descr="http://www.elsevier.es/ficheros/publicaciones/16462890/0000005400000004/v1_201312060111/S1646289013001702/v1_201312060111/pt/main.assets/gr5.jpeg">
            <a:extLst>
              <a:ext uri="{FF2B5EF4-FFF2-40B4-BE49-F238E27FC236}">
                <a16:creationId xmlns:a16="http://schemas.microsoft.com/office/drawing/2014/main" xmlns="" id="{8860EF32-AF4C-4AEE-AAC7-F3E3377A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520"/>
            <a:ext cx="2880320" cy="215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lsevier.es/ficheros/publicaciones/16462890/0000005400000004/v1_201312060111/S1646289013001702/v1_201312060111/pt/main.assets/gr6.jpeg">
            <a:extLst>
              <a:ext uri="{FF2B5EF4-FFF2-40B4-BE49-F238E27FC236}">
                <a16:creationId xmlns:a16="http://schemas.microsoft.com/office/drawing/2014/main" xmlns="" id="{D6F3A88E-7B8E-402D-A337-0528B94E6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3488572" cy="215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34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Número de acidentes vem aumentando, alguns graves e fatais, aumentando também o numero de litígios contra cirurgiões dentistas;</a:t>
            </a:r>
          </a:p>
          <a:p>
            <a:r>
              <a:rPr lang="pt-BR" dirty="0"/>
              <a:t>Todos esses acidentes podem ser evitados com exames, planejamento e conhecimento anatômico;</a:t>
            </a:r>
          </a:p>
          <a:p>
            <a:r>
              <a:rPr lang="pt-BR" dirty="0"/>
              <a:t>Apesar da </a:t>
            </a:r>
            <a:r>
              <a:rPr lang="pt-BR" dirty="0" err="1"/>
              <a:t>coloção</a:t>
            </a:r>
            <a:r>
              <a:rPr lang="pt-BR" dirty="0"/>
              <a:t> de implantes dentários ser considerada um procedimento seguro, os cirurgiões dentistas devem ser capazes de prevenir, reconhecer e gerenciar acidentes potencialmente fatais que possam ocorrer </a:t>
            </a:r>
          </a:p>
        </p:txBody>
      </p:sp>
    </p:spTree>
    <p:extLst>
      <p:ext uri="{BB962C8B-B14F-4D97-AF65-F5344CB8AC3E}">
        <p14:creationId xmlns:p14="http://schemas.microsoft.com/office/powerpoint/2010/main" val="2897805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96944" cy="3658418"/>
          </a:xfrm>
        </p:spPr>
        <p:txBody>
          <a:bodyPr>
            <a:normAutofit/>
          </a:bodyPr>
          <a:lstStyle/>
          <a:p>
            <a:r>
              <a:rPr lang="pt-BR" sz="8000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84161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BF9A34-D60A-4F58-BEB9-E3BC8A04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TIPOS DE INTERCORRÊNCIAS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004AEA5-EEFE-4AC9-976E-E4B615F91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ACIDENTES </a:t>
            </a:r>
            <a:r>
              <a:rPr lang="pt-BR" dirty="0"/>
              <a:t>são eventos que ocorrem durante o procedimento cirúrgico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COMPLICAÇÕES </a:t>
            </a:r>
            <a:r>
              <a:rPr lang="pt-BR" dirty="0"/>
              <a:t>ocorrem após a cirurgia, e existem dois tipos:</a:t>
            </a:r>
          </a:p>
          <a:p>
            <a:pPr lvl="1" algn="just"/>
            <a:r>
              <a:rPr lang="pt-BR" u="sng" dirty="0"/>
              <a:t>Estágio inicial</a:t>
            </a:r>
            <a:r>
              <a:rPr lang="pt-BR" dirty="0"/>
              <a:t>: aparecem no pós-operatório imediato e interferem na cicatrização;</a:t>
            </a:r>
          </a:p>
          <a:p>
            <a:pPr lvl="1" algn="just"/>
            <a:r>
              <a:rPr lang="pt-BR" u="sng" dirty="0"/>
              <a:t>Estágio tardio</a:t>
            </a:r>
            <a:r>
              <a:rPr lang="pt-BR" dirty="0"/>
              <a:t>: surgem durante o período de </a:t>
            </a:r>
            <a:r>
              <a:rPr lang="pt-BR" dirty="0" err="1"/>
              <a:t>osseointegração</a:t>
            </a:r>
            <a:r>
              <a:rPr lang="pt-B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5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B6B701-1B39-4799-A606-360BA924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ACIDENTES:</a:t>
            </a:r>
            <a:br>
              <a:rPr lang="pt-BR" dirty="0"/>
            </a:br>
            <a:r>
              <a:rPr lang="pt-BR" dirty="0"/>
              <a:t>DEFINIÇÃO E PREVENÇÃO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FF07F23-05E9-4A38-A82A-A6E47FB9A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Eventos indesejados;</a:t>
            </a:r>
          </a:p>
          <a:p>
            <a:pPr algn="just"/>
            <a:r>
              <a:rPr lang="pt-BR" dirty="0"/>
              <a:t>Cirurgião Dentista deve ser capaz de prevenir, reconhecer e gerenciar acidentes potencialmente fatais</a:t>
            </a:r>
          </a:p>
          <a:p>
            <a:pPr algn="just"/>
            <a:r>
              <a:rPr lang="pt-BR" dirty="0"/>
              <a:t>Para evitar é importante: anamnese completa, exames complementares de imagens e sanguíneos e planejamento cirúrgico</a:t>
            </a:r>
          </a:p>
          <a:p>
            <a:pPr algn="just"/>
            <a:r>
              <a:rPr lang="pt-BR" dirty="0"/>
              <a:t>Evitar colocar implantes muito próximos a áreas nobres como nervos, vasos sanguíneos e seio maxilar</a:t>
            </a:r>
          </a:p>
          <a:p>
            <a:pPr algn="just"/>
            <a:r>
              <a:rPr lang="pt-BR" dirty="0"/>
              <a:t>Evitar destruir tecidos desnecessariamente e cuidado na manipulação de instrumentos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7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E99395-77F6-401A-8AE6-BBD06243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</a:t>
            </a:r>
            <a:r>
              <a:rPr lang="pt-BR" dirty="0"/>
              <a:t>DE ACIDENTES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9736195-4427-45E5-8826-6FAFDE9F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3600" dirty="0"/>
              <a:t>INGESTÃO E ASPIRAÇÃO DE CORPOS ESTRANHOS;</a:t>
            </a:r>
          </a:p>
          <a:p>
            <a:pPr algn="just"/>
            <a:r>
              <a:rPr lang="pt-BR" sz="3600" dirty="0"/>
              <a:t>LESÕES NERVOSAS;</a:t>
            </a:r>
          </a:p>
          <a:p>
            <a:pPr algn="just"/>
            <a:r>
              <a:rPr lang="pt-BR" sz="3600" dirty="0"/>
              <a:t>HEMORRAGIA;</a:t>
            </a:r>
          </a:p>
          <a:p>
            <a:pPr algn="just"/>
            <a:r>
              <a:rPr lang="pt-BR" sz="3600" dirty="0"/>
              <a:t>DESLOCAMENTO DE IMPLANTES PARA O SEIO MAXILAR</a:t>
            </a:r>
            <a:r>
              <a:rPr lang="pt-BR" sz="3600" dirty="0" smtClean="0"/>
              <a:t>.</a:t>
            </a:r>
          </a:p>
          <a:p>
            <a:pPr algn="just"/>
            <a:r>
              <a:rPr lang="pt-BR" sz="3600" dirty="0" smtClean="0"/>
              <a:t>FRATURA DE IMPLANTE</a:t>
            </a:r>
          </a:p>
          <a:p>
            <a:pPr algn="just"/>
            <a:r>
              <a:rPr lang="pt-BR" sz="3600" dirty="0" smtClean="0"/>
              <a:t>DANO AOS DENTES ADJACENTES</a:t>
            </a:r>
            <a:endParaRPr lang="pt-BR" sz="3600" dirty="0" smtClean="0"/>
          </a:p>
          <a:p>
            <a:endParaRPr lang="pt-BR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760165A-522F-46B2-A2E4-E731D043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484784"/>
            <a:ext cx="7772400" cy="4284191"/>
          </a:xfrm>
        </p:spPr>
        <p:txBody>
          <a:bodyPr>
            <a:normAutofit/>
          </a:bodyPr>
          <a:lstStyle/>
          <a:p>
            <a:r>
              <a:rPr lang="pt-BR" dirty="0"/>
              <a:t>Tipos de acidente:</a:t>
            </a:r>
            <a:br>
              <a:rPr lang="pt-BR" dirty="0"/>
            </a:br>
            <a:r>
              <a:rPr lang="pt-BR" sz="5400" dirty="0">
                <a:solidFill>
                  <a:schemeClr val="accent2">
                    <a:lumMod val="75000"/>
                  </a:schemeClr>
                </a:solidFill>
              </a:rPr>
              <a:t>INGESTÃO E ASPIRAÇÃO DE CORPOS ESTRANHOS 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0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QUE OCORREM?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Difícil manuseio dos instrumentos utilizados, por serem pequenos, estarem em ambiente escuro e restrito, como a cavidade oral e associado à saliva</a:t>
            </a:r>
          </a:p>
          <a:p>
            <a:pPr algn="just"/>
            <a:r>
              <a:rPr lang="pt-BR" dirty="0"/>
              <a:t>Pode ocasionar morte do paciente devido à obstrução ou perfuração das vias respiratórias e gastrointestinal </a:t>
            </a:r>
          </a:p>
          <a:p>
            <a:pPr algn="just"/>
            <a:r>
              <a:rPr lang="pt-BR" dirty="0"/>
              <a:t>Objeto mais frequentemente envolvido com estes acidentes é a chave digital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769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INGESTÃO DE CORPOS ESTRANHOS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É mais frequente</a:t>
            </a:r>
          </a:p>
          <a:p>
            <a:pPr algn="just"/>
            <a:r>
              <a:rPr lang="pt-BR" dirty="0"/>
              <a:t>Normalmente não causa sinais ou sintomas clínicos</a:t>
            </a:r>
          </a:p>
          <a:p>
            <a:pPr algn="just"/>
            <a:r>
              <a:rPr lang="pt-BR" dirty="0"/>
              <a:t>Na maioria das vezes, o objeto passa espontaneamente pelo sistema gastrointestinal sem quaisquer complicações, devido ao movimento peristáltico. </a:t>
            </a:r>
          </a:p>
          <a:p>
            <a:pPr algn="just"/>
            <a:r>
              <a:rPr lang="pt-BR" dirty="0"/>
              <a:t>Encaminhar para gastroenterologista para avaliação e possível remoção</a:t>
            </a:r>
          </a:p>
        </p:txBody>
      </p:sp>
    </p:spTree>
    <p:extLst>
      <p:ext uri="{BB962C8B-B14F-4D97-AF65-F5344CB8AC3E}">
        <p14:creationId xmlns:p14="http://schemas.microsoft.com/office/powerpoint/2010/main" val="2509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ASPIRAÇÃO DE CORPOS ESTRANHOS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Complicação mais incomum, mas potencialmente fatal</a:t>
            </a:r>
          </a:p>
          <a:p>
            <a:pPr algn="just"/>
            <a:r>
              <a:rPr lang="pt-BR" dirty="0"/>
              <a:t>Pode causar obstrução das vias aéreas e morte</a:t>
            </a:r>
          </a:p>
          <a:p>
            <a:pPr algn="just"/>
            <a:r>
              <a:rPr lang="pt-BR" dirty="0"/>
              <a:t>Pode causar outros problemas como: pneumotórax  e obstrução laríngea tardia, que podem requerer drenagem pleural e traqueostomia </a:t>
            </a:r>
          </a:p>
          <a:p>
            <a:pPr algn="just"/>
            <a:r>
              <a:rPr lang="pt-BR" dirty="0"/>
              <a:t>Geralmente acompanhada de tosse</a:t>
            </a:r>
          </a:p>
          <a:p>
            <a:pPr algn="just"/>
            <a:r>
              <a:rPr lang="pt-BR" dirty="0"/>
              <a:t>Requer tratamento especializado com pneumologista e ou cirurgião </a:t>
            </a:r>
            <a:r>
              <a:rPr lang="pt-BR" dirty="0" err="1" smtClean="0"/>
              <a:t>toráxico</a:t>
            </a:r>
            <a:endParaRPr lang="pt-BR" dirty="0"/>
          </a:p>
          <a:p>
            <a:pPr algn="just"/>
            <a:r>
              <a:rPr lang="pt-BR" dirty="0"/>
              <a:t>Tratamento: remoção imediata</a:t>
            </a:r>
          </a:p>
        </p:txBody>
      </p:sp>
    </p:spTree>
    <p:extLst>
      <p:ext uri="{BB962C8B-B14F-4D97-AF65-F5344CB8AC3E}">
        <p14:creationId xmlns:p14="http://schemas.microsoft.com/office/powerpoint/2010/main" val="3352880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Tooth-Implant-PowerPoint-Template-27641</Template>
  <TotalTime>58</TotalTime>
  <Words>1446</Words>
  <Application>Microsoft Office PowerPoint</Application>
  <PresentationFormat>Apresentação na tela (4:3)</PresentationFormat>
  <Paragraphs>97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INTRODUÇÃO - IMPLANTODONTIA</vt:lpstr>
      <vt:lpstr>TIPOS DE INTERCORRÊNCIAS</vt:lpstr>
      <vt:lpstr>ACIDENTES: DEFINIÇÃO E PREVENÇÃO</vt:lpstr>
      <vt:lpstr>TIPOS DE ACIDENTES</vt:lpstr>
      <vt:lpstr>Tipos de acidente: INGESTÃO E ASPIRAÇÃO DE CORPOS ESTRANHOS </vt:lpstr>
      <vt:lpstr>POR QUE OCORREM?</vt:lpstr>
      <vt:lpstr>INGESTÃO DE CORPOS ESTRANHOS</vt:lpstr>
      <vt:lpstr>ASPIRAÇÃO DE CORPOS ESTRANHOS</vt:lpstr>
      <vt:lpstr>COMO PREVENIR?</vt:lpstr>
      <vt:lpstr>Tipos de acidente: lesões nervosas</vt:lpstr>
      <vt:lpstr>CAUSA E SINTOMAS</vt:lpstr>
      <vt:lpstr>TRATAMENTO E PREVENÇÃO</vt:lpstr>
      <vt:lpstr>Tipos de acidente: hemorragia</vt:lpstr>
      <vt:lpstr>O QUE É E PORQUE OCORRE?</vt:lpstr>
      <vt:lpstr>COMPLICAÇÕES E COMO PREVINIR</vt:lpstr>
      <vt:lpstr>Tipos de acidente: DESCOLAMENTO DE IMPLANTES PARA O SEIO MAXILAR</vt:lpstr>
      <vt:lpstr>COMO OCORREM?</vt:lpstr>
      <vt:lpstr>CAUSAS E COMO PREVINIR</vt:lpstr>
      <vt:lpstr>TRATAMENTO</vt:lpstr>
      <vt:lpstr>CASO CLÍNICO </vt:lpstr>
      <vt:lpstr>Apresentação do PowerPoint</vt:lpstr>
      <vt:lpstr>Apresentação do PowerPoint</vt:lpstr>
      <vt:lpstr>Apresentação do PowerPoint</vt:lpstr>
      <vt:lpstr>Apresentação do PowerPoint</vt:lpstr>
      <vt:lpstr>CONCLUSÃO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Dentiste Odontologia</dc:creator>
  <cp:lastModifiedBy>Fernando</cp:lastModifiedBy>
  <cp:revision>10</cp:revision>
  <dcterms:created xsi:type="dcterms:W3CDTF">2018-03-23T14:55:01Z</dcterms:created>
  <dcterms:modified xsi:type="dcterms:W3CDTF">2018-09-20T18:30:26Z</dcterms:modified>
</cp:coreProperties>
</file>