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3" r:id="rId6"/>
    <p:sldId id="260" r:id="rId7"/>
    <p:sldId id="286" r:id="rId8"/>
    <p:sldId id="261" r:id="rId9"/>
    <p:sldId id="262" r:id="rId10"/>
    <p:sldId id="282" r:id="rId11"/>
    <p:sldId id="266" r:id="rId12"/>
    <p:sldId id="267" r:id="rId13"/>
    <p:sldId id="274" r:id="rId14"/>
    <p:sldId id="285" r:id="rId15"/>
    <p:sldId id="275" r:id="rId16"/>
    <p:sldId id="290" r:id="rId17"/>
    <p:sldId id="268" r:id="rId18"/>
    <p:sldId id="288" r:id="rId19"/>
    <p:sldId id="289" r:id="rId20"/>
    <p:sldId id="276" r:id="rId21"/>
    <p:sldId id="269" r:id="rId22"/>
    <p:sldId id="284" r:id="rId23"/>
    <p:sldId id="277" r:id="rId24"/>
    <p:sldId id="270" r:id="rId25"/>
    <p:sldId id="280" r:id="rId26"/>
    <p:sldId id="278" r:id="rId27"/>
    <p:sldId id="279" r:id="rId28"/>
    <p:sldId id="281" r:id="rId29"/>
    <p:sldId id="271" r:id="rId30"/>
    <p:sldId id="287" r:id="rId31"/>
    <p:sldId id="283" r:id="rId32"/>
    <p:sldId id="291" r:id="rId33"/>
    <p:sldId id="263" r:id="rId34"/>
    <p:sldId id="264" r:id="rId35"/>
    <p:sldId id="27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626" y="447766"/>
            <a:ext cx="2021982" cy="20219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85645" y="927279"/>
            <a:ext cx="40182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Faculdade FACSETE</a:t>
            </a:r>
          </a:p>
          <a:p>
            <a:endParaRPr lang="pt-BR" sz="2800" dirty="0"/>
          </a:p>
          <a:p>
            <a:r>
              <a:rPr lang="pt-BR" sz="2800" dirty="0"/>
              <a:t>Campus AGOR/ RS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56834" y="3103809"/>
            <a:ext cx="95174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Correção do Sorriso Gengival em Adultos</a:t>
            </a:r>
          </a:p>
          <a:p>
            <a:endParaRPr lang="pt-BR" dirty="0"/>
          </a:p>
          <a:p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sz="2400" dirty="0" smtClean="0"/>
              <a:t>Aluna: Ana Clarissa Gomes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Orientador: </a:t>
            </a:r>
            <a:r>
              <a:rPr lang="pt-BR" sz="2400" dirty="0" err="1" smtClean="0"/>
              <a:t>Prof</a:t>
            </a:r>
            <a:r>
              <a:rPr lang="pt-BR" sz="2400" dirty="0" smtClean="0"/>
              <a:t> Dr. Luciano Mayer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42412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03042" y="476518"/>
            <a:ext cx="893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Checklist</a:t>
            </a:r>
            <a:r>
              <a:rPr lang="pt-BR" dirty="0" smtClean="0"/>
              <a:t> dos Aspectos Clínicos a serem considerados no Sorriso Gengival: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8813" y="1453032"/>
            <a:ext cx="10217181" cy="333790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22738" y="5731099"/>
            <a:ext cx="1056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Fonte: Dental Press J </a:t>
            </a:r>
            <a:r>
              <a:rPr lang="pt-BR" dirty="0" err="1" smtClean="0"/>
              <a:t>Orthod</a:t>
            </a:r>
            <a:r>
              <a:rPr lang="pt-BR" dirty="0" smtClean="0"/>
              <a:t> 133   2011 Mar-Apr;16(2):131-57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9619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54558" y="412124"/>
            <a:ext cx="994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Avaliação da Simetria/ Altura Facial</a:t>
            </a:r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485623" y="1339403"/>
            <a:ext cx="93114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comprimento do terço médio da face é medido da glabela até o ponto </a:t>
            </a:r>
            <a:r>
              <a:rPr lang="pt-BR" sz="2000" dirty="0" err="1"/>
              <a:t>subnasal</a:t>
            </a:r>
            <a:r>
              <a:rPr lang="pt-BR" sz="2000" dirty="0"/>
              <a:t> e o terço inferior é medido a partir do ponto </a:t>
            </a:r>
            <a:r>
              <a:rPr lang="pt-BR" sz="2000" dirty="0" err="1"/>
              <a:t>subnasal</a:t>
            </a:r>
            <a:r>
              <a:rPr lang="pt-BR" sz="2000" dirty="0"/>
              <a:t> até o tecido mole do mento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Quando </a:t>
            </a:r>
            <a:r>
              <a:rPr lang="pt-BR" sz="2000" dirty="0"/>
              <a:t>o terço inferior é maior que o terço médio da face, o excesso vertical da maxila pode ser um fator etiológico.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Assim como </a:t>
            </a:r>
            <a:r>
              <a:rPr lang="pt-BR" sz="2000" dirty="0"/>
              <a:t>na extrusão dento alveolar, as bordas incisais dos dentes anteriores superiores podem ser escondidas pelo lábio inferior em um sorriso mais amplo.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É </a:t>
            </a:r>
            <a:r>
              <a:rPr lang="pt-BR" sz="2000" dirty="0"/>
              <a:t>importante o auxílio de radiografias </a:t>
            </a:r>
            <a:r>
              <a:rPr lang="pt-BR" sz="2000" dirty="0" err="1"/>
              <a:t>cefalométricas</a:t>
            </a:r>
            <a:r>
              <a:rPr lang="pt-BR" sz="2000" dirty="0"/>
              <a:t> para confirmar o </a:t>
            </a:r>
            <a:r>
              <a:rPr lang="pt-BR" sz="2000" dirty="0" smtClean="0"/>
              <a:t>diagnóstico.</a:t>
            </a:r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                                                                                           (ROBBINS, 1999)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71772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34863" y="528034"/>
            <a:ext cx="991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Comprimento e Mobilidade do Lábio Superior</a:t>
            </a:r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24259" y="1506828"/>
            <a:ext cx="916975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Para </a:t>
            </a:r>
            <a:r>
              <a:rPr lang="pt-BR" sz="2000" dirty="0"/>
              <a:t>avaliar esta característica clínica mede-se a altura do filtro e das comissuras labiais.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Um valor médio para o comprimento do lábio superior para o sexo feminino é de 20mm e para o sexo masculino de 24mm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Quando o lábio superior está em repouso, em média 3 a 4mm do incisivo central são mostrados em uma mulher adulta jovem e aproximadamente 2 mm a menos em um homem adulto jovem.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Ao longo dos anos, o lábio superior tende a alongar, ocorrendo isso, os incisivos superiores se tornam menos visíveis e os inferiores ficam mais expostos quando os lábios estão em repouso. </a:t>
            </a:r>
            <a:endParaRPr lang="pt-BR" sz="2000" dirty="0" smtClean="0"/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                                                                      (ROBBINS, 1999)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7970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27290" y="463639"/>
            <a:ext cx="89894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Comprimento e Mobilidade do Lábio Superior</a:t>
            </a:r>
          </a:p>
          <a:p>
            <a:endParaRPr lang="pt-BR" dirty="0"/>
          </a:p>
          <a:p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mobilidade do lábio </a:t>
            </a:r>
            <a:r>
              <a:rPr lang="pt-BR" dirty="0" smtClean="0"/>
              <a:t>superior parece </a:t>
            </a:r>
            <a:r>
              <a:rPr lang="pt-BR" dirty="0"/>
              <a:t>ser o principal aspecto a ser considerado na avaliação dos tecidos moles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Estudos </a:t>
            </a:r>
            <a:r>
              <a:rPr lang="pt-BR" dirty="0"/>
              <a:t>revelam que pacientes com sorriso gengival possuem a musculatura relacionada ao lábio superior bem mais eficiente quando comparados aos que apresentam níveis de exposição gengival normais. (SIMON </a:t>
            </a:r>
            <a:r>
              <a:rPr lang="pt-BR" i="1" dirty="0"/>
              <a:t>et al.,</a:t>
            </a:r>
            <a:r>
              <a:rPr lang="pt-BR" dirty="0"/>
              <a:t> 2007</a:t>
            </a:r>
            <a:r>
              <a:rPr lang="pt-BR" dirty="0" smtClean="0"/>
              <a:t>).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Nos pacientes que apresentam proporções faciais e comprimento dos lábios adequados, gengiva marginal localizada próximo a </a:t>
            </a:r>
            <a:r>
              <a:rPr lang="pt-BR" dirty="0" smtClean="0"/>
              <a:t>JCE </a:t>
            </a:r>
            <a:r>
              <a:rPr lang="pt-BR" dirty="0"/>
              <a:t>e os dentes com uma proporção de largura e comprimento ideais e, ainda assim, apresentam sorriso gengival, a etiologia pode estar associada a hiperatividade dos músculos responsáveis pela movimentação labial superior durante o </a:t>
            </a:r>
            <a:r>
              <a:rPr lang="pt-BR" dirty="0" smtClean="0"/>
              <a:t>sorriso. (BURSTONE, 1967).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3135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137893" y="360608"/>
            <a:ext cx="8564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Comprimento e Mobilidade do Lábio Superior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5874" y="2333004"/>
            <a:ext cx="9226838" cy="299017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70327" y="5087156"/>
            <a:ext cx="929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Pacientes com lábios finos e hiperativos, contribuindo para uma maior exposição gengival.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70327" y="6272011"/>
            <a:ext cx="950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Fonte: Dental Press </a:t>
            </a:r>
            <a:r>
              <a:rPr lang="pt-BR" dirty="0" err="1" smtClean="0"/>
              <a:t>Orthod</a:t>
            </a:r>
            <a:r>
              <a:rPr lang="pt-BR" dirty="0" smtClean="0"/>
              <a:t> 139  2011 Mar-Apr;16(2):131-57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70327" y="1099272"/>
            <a:ext cx="8872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Pacientes que possuem lábios finos apresentam-se mais tensionados e respondem mais intensamente as modificações dento alveolares e aos padrões contrácteis da musculatura. (BURSTONE, 1967)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1753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40169" y="425003"/>
            <a:ext cx="888642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Comprimento e Mobilidade do Lábio </a:t>
            </a:r>
            <a:r>
              <a:rPr lang="pt-BR" sz="2400" b="1" dirty="0" smtClean="0"/>
              <a:t>Superior</a:t>
            </a:r>
          </a:p>
          <a:p>
            <a:pPr algn="ctr"/>
            <a:endParaRPr lang="pt-BR" sz="2400" b="1" dirty="0"/>
          </a:p>
          <a:p>
            <a:pPr algn="just"/>
            <a:r>
              <a:rPr lang="pt-BR" sz="2000" dirty="0"/>
              <a:t>O lábio superior considerado normal translada cerca de 6 a 8mm da posição de repouso para um sorriso amplo, enquanto, um lábio superior hiperativo pode ter essa distância de 1,5 a 2 vezes maior.</a:t>
            </a:r>
            <a:endParaRPr lang="pt-BR" sz="2000" b="1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Para esses casos podem ser indicados alguns procedimentos plásticos, entre eles, a infiltração com toxina botulínica A e procedimento </a:t>
            </a:r>
            <a:r>
              <a:rPr lang="pt-BR" sz="2000" dirty="0" err="1"/>
              <a:t>ressectivos</a:t>
            </a:r>
            <a:r>
              <a:rPr lang="pt-BR" sz="2000" dirty="0"/>
              <a:t> nos músculos responsáveis pela mobilidade do lábio superior. (SIMON </a:t>
            </a:r>
            <a:r>
              <a:rPr lang="pt-BR" sz="2000" i="1" dirty="0"/>
              <a:t>et al.,</a:t>
            </a:r>
            <a:r>
              <a:rPr lang="pt-BR" sz="2000" dirty="0"/>
              <a:t> 2007).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utilização de toxina botulínica pode ser considerada como uma opção terapêutica sendo um método mais conservador, rápido, efetivo e seguro, porém tem uma durabilidade menor considerável, que pode variar aproximadamente entre 3 a 6 meses. </a:t>
            </a:r>
            <a:r>
              <a:rPr lang="pt-BR" sz="2000" dirty="0" smtClean="0"/>
              <a:t>(</a:t>
            </a:r>
            <a:r>
              <a:rPr lang="pt-BR" sz="2000" dirty="0"/>
              <a:t>MAZZUCO et al., 2010).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042205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122" y="283336"/>
            <a:ext cx="4160295" cy="45591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34107" y="5035639"/>
            <a:ext cx="6967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Músculos da face envolvidos na dinâmica do sorriso: elevadores do lábio superior, zigomático maior, fibras superiores do </a:t>
            </a:r>
            <a:r>
              <a:rPr lang="pt-BR" dirty="0" err="1" smtClean="0"/>
              <a:t>bucinador</a:t>
            </a:r>
            <a:r>
              <a:rPr lang="pt-BR" dirty="0" smtClean="0"/>
              <a:t>.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Fonte: Dental Press J </a:t>
            </a:r>
            <a:r>
              <a:rPr lang="pt-BR" dirty="0" err="1" smtClean="0"/>
              <a:t>Orthod</a:t>
            </a:r>
            <a:r>
              <a:rPr lang="pt-BR" dirty="0" smtClean="0"/>
              <a:t> 138    2011 Mar-Apr;16(2):131-57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69203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0163" y="743027"/>
            <a:ext cx="10032643" cy="6643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Uma distância </a:t>
            </a:r>
            <a:r>
              <a:rPr lang="pt-BR" sz="2000" dirty="0" err="1"/>
              <a:t>interlabial</a:t>
            </a:r>
            <a:r>
              <a:rPr lang="pt-BR" sz="2000" dirty="0"/>
              <a:t> em </a:t>
            </a:r>
            <a:r>
              <a:rPr lang="pt-BR" sz="2000" dirty="0" smtClean="0"/>
              <a:t>repouso considerada </a:t>
            </a:r>
            <a:r>
              <a:rPr lang="pt-BR" sz="2000" dirty="0"/>
              <a:t>normal </a:t>
            </a:r>
            <a:r>
              <a:rPr lang="pt-BR" sz="2000" dirty="0" smtClean="0"/>
              <a:t>é de 1 </a:t>
            </a:r>
            <a:r>
              <a:rPr lang="pt-BR" sz="2000" dirty="0"/>
              <a:t>a </a:t>
            </a:r>
            <a:r>
              <a:rPr lang="pt-BR" sz="2000" dirty="0" smtClean="0"/>
              <a:t>3mm.</a:t>
            </a:r>
          </a:p>
          <a:p>
            <a:pPr algn="just"/>
            <a:r>
              <a:rPr lang="pt-BR" sz="2000" dirty="0" smtClean="0"/>
              <a:t> </a:t>
            </a:r>
            <a:endParaRPr lang="pt-BR" sz="2000" dirty="0"/>
          </a:p>
          <a:p>
            <a:pPr algn="just"/>
            <a:r>
              <a:rPr lang="pt-BR" sz="2000" dirty="0" smtClean="0"/>
              <a:t>Para uma distância </a:t>
            </a:r>
            <a:r>
              <a:rPr lang="pt-BR" sz="2000" dirty="0" err="1" smtClean="0"/>
              <a:t>interlabial</a:t>
            </a:r>
            <a:r>
              <a:rPr lang="pt-BR" sz="2000" dirty="0" smtClean="0"/>
              <a:t> normal e presença de sorriso gengival. O mesmo é considerado </a:t>
            </a:r>
            <a:r>
              <a:rPr lang="pt-BR" sz="2000" dirty="0"/>
              <a:t>predominantemente de origem muscular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Diante de um espaço </a:t>
            </a:r>
            <a:r>
              <a:rPr lang="pt-BR" sz="2000" dirty="0" err="1"/>
              <a:t>interlabial</a:t>
            </a:r>
            <a:r>
              <a:rPr lang="pt-BR" sz="2000" dirty="0"/>
              <a:t> aumentado, desarmonias dento </a:t>
            </a:r>
            <a:r>
              <a:rPr lang="pt-BR" sz="2000" dirty="0" err="1"/>
              <a:t>esqueletais</a:t>
            </a:r>
            <a:r>
              <a:rPr lang="pt-BR" sz="2000" dirty="0"/>
              <a:t> (excesso vertical maxilar e/ou </a:t>
            </a:r>
            <a:r>
              <a:rPr lang="pt-BR" sz="2000" dirty="0" err="1"/>
              <a:t>protusão</a:t>
            </a:r>
            <a:r>
              <a:rPr lang="pt-BR" sz="2000" dirty="0"/>
              <a:t> dos incisivos superiores) são normalmente a principal causa, podendo ou não, estar associadas a alterações anatômicas e/ou funcionais do lábio superior.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Aparentemente indivíduos com lábio superior curto tendem a expor mais gengiva ao sorrir, entretanto, o comprimento labial não parece ter relação direta com o sorriso gengival.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casos de excesso vertical maxilar são um exemplo, podem apresentar lábio superior de tamanho normal ou até mesmo muito alongado, dificultando assim, a correção do sorriso gengival, visto que o comprimento labial permite pouca ou nenhuma intrusão dos incisivos. </a:t>
            </a:r>
            <a:endParaRPr lang="pt-BR" sz="2000" dirty="0" smtClean="0"/>
          </a:p>
          <a:p>
            <a:r>
              <a:rPr lang="pt-BR" dirty="0"/>
              <a:t>                                                                                                      (PECK </a:t>
            </a:r>
            <a:r>
              <a:rPr lang="pt-BR" i="1" dirty="0"/>
              <a:t>et al.,</a:t>
            </a:r>
            <a:r>
              <a:rPr lang="pt-BR" dirty="0"/>
              <a:t> 1992).</a:t>
            </a:r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                                             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71234" y="244699"/>
            <a:ext cx="602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Distância </a:t>
            </a:r>
            <a:r>
              <a:rPr lang="pt-BR" sz="2400" b="1" dirty="0" err="1" smtClean="0"/>
              <a:t>Interlabial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68978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045" y="1032010"/>
            <a:ext cx="9436456" cy="39959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28045" y="270456"/>
            <a:ext cx="906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Distância </a:t>
            </a:r>
            <a:r>
              <a:rPr lang="pt-BR" sz="2400" b="1" dirty="0" err="1" smtClean="0"/>
              <a:t>Interlabial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83346" y="5254580"/>
            <a:ext cx="9865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Pacientes com espaço </a:t>
            </a:r>
            <a:r>
              <a:rPr lang="pt-BR" dirty="0" err="1" smtClean="0"/>
              <a:t>interlabial</a:t>
            </a:r>
            <a:r>
              <a:rPr lang="pt-BR" dirty="0" smtClean="0"/>
              <a:t> entre 1 e 3mm; exposição normal de incisivos superiores em repouso e sorriso gengival. Nesses casos, a intrusão dos incisivos superiores para redução da exposição de gengiva ao sorrir está contraindicada.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73498" y="6387921"/>
            <a:ext cx="900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Fonte: Dental Press J </a:t>
            </a:r>
            <a:r>
              <a:rPr lang="pt-BR" dirty="0" err="1" smtClean="0"/>
              <a:t>Orthod</a:t>
            </a:r>
            <a:r>
              <a:rPr lang="pt-BR" dirty="0" smtClean="0"/>
              <a:t> 134  2011 Mar-Apr;16(2):131-57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88744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591" y="917172"/>
            <a:ext cx="9178879" cy="40228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34107" y="193183"/>
            <a:ext cx="880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Distância </a:t>
            </a:r>
            <a:r>
              <a:rPr lang="pt-BR" sz="2400" b="1" dirty="0" err="1" smtClean="0"/>
              <a:t>Interlabial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34107" y="5087156"/>
            <a:ext cx="941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Pacientes com espaço </a:t>
            </a:r>
            <a:r>
              <a:rPr lang="pt-BR" dirty="0" err="1" smtClean="0"/>
              <a:t>interlabial</a:t>
            </a:r>
            <a:r>
              <a:rPr lang="pt-BR" dirty="0" smtClean="0"/>
              <a:t> maior que 3mm, exposição aumentada de incisivos superiores em repouso e sorriso gengival. Nesses casos, a intrusão ortodôntica e/ou </a:t>
            </a:r>
            <a:r>
              <a:rPr lang="pt-BR" dirty="0" err="1" smtClean="0"/>
              <a:t>ortocirúrgica</a:t>
            </a:r>
            <a:r>
              <a:rPr lang="pt-BR" dirty="0" smtClean="0"/>
              <a:t> dos incisivos superiores é necessária para redução da exposição da gengiva ao sorrir.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82591" y="6439437"/>
            <a:ext cx="935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Fonte: Dental Press J </a:t>
            </a:r>
            <a:r>
              <a:rPr lang="pt-BR" dirty="0" err="1" smtClean="0"/>
              <a:t>Orthod</a:t>
            </a:r>
            <a:r>
              <a:rPr lang="pt-BR" dirty="0" smtClean="0"/>
              <a:t> 134   2011 Mar-Apr;16(2):131-57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4815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02287" y="669701"/>
            <a:ext cx="92341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Objetivos</a:t>
            </a:r>
          </a:p>
          <a:p>
            <a:endParaRPr lang="pt-BR" sz="2400" dirty="0" smtClean="0"/>
          </a:p>
          <a:p>
            <a:endParaRPr lang="pt-BR" dirty="0"/>
          </a:p>
          <a:p>
            <a:endParaRPr lang="pt-BR" dirty="0" smtClean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Verificar quais os aspectos/ características clínicas específicas de cada paciente que devem ser observadas na obtenção do melhor plano de tratamento.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Citar as principais formas de tratamento do sorriso gengival.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9533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75775" y="412124"/>
            <a:ext cx="8963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Distância </a:t>
            </a:r>
            <a:r>
              <a:rPr lang="pt-BR" sz="2400" b="1" dirty="0" err="1"/>
              <a:t>Interlabial</a:t>
            </a:r>
            <a:endParaRPr lang="pt-BR" sz="2400" b="1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0163" y="1004552"/>
            <a:ext cx="1008415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tratamento com cirurgia </a:t>
            </a:r>
            <a:r>
              <a:rPr lang="pt-BR" sz="2000" dirty="0" err="1"/>
              <a:t>ortognática</a:t>
            </a:r>
            <a:r>
              <a:rPr lang="pt-BR" sz="2000" dirty="0"/>
              <a:t> é normalmente empregado aos pacientes com excesso de crescimento vertical da maxila.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cirurgia busca remover o excesso de osso maxilar e a maxila é impactada até uma posição </a:t>
            </a:r>
            <a:r>
              <a:rPr lang="pt-BR" sz="2000" dirty="0" err="1"/>
              <a:t>pré</a:t>
            </a:r>
            <a:r>
              <a:rPr lang="pt-BR" sz="2000" dirty="0"/>
              <a:t> determinada. Em alguns casos, a mandíbula poderá auto girar em oclusão, não requerendo assim, cirurgia. Entretanto, algumas vezes é necessário realizar </a:t>
            </a:r>
            <a:r>
              <a:rPr lang="pt-BR" sz="2000" dirty="0" err="1"/>
              <a:t>osteotomia</a:t>
            </a:r>
            <a:r>
              <a:rPr lang="pt-BR" sz="2000" dirty="0"/>
              <a:t> mandibular para estabelecer uma relação de oclusão estável. (ROBBINS, 1999).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Em alguns casos, se o tamanho e formato dos dentes, bem como a localização da margem da gengiva estão dentro da normalidade, um excesso de exposição da gengiva pode ser causado tanto </a:t>
            </a:r>
            <a:r>
              <a:rPr lang="pt-BR" sz="2000" dirty="0" smtClean="0"/>
              <a:t>pelo excesso vertical maxilar </a:t>
            </a:r>
            <a:r>
              <a:rPr lang="pt-BR" sz="2000" dirty="0"/>
              <a:t>quanto por um tamanho inadequado do lábio superior.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Nesses </a:t>
            </a:r>
            <a:r>
              <a:rPr lang="pt-BR" sz="2000" dirty="0"/>
              <a:t>casos, o tratamento pode ser realizado através de um reposicionamento cirúrgico do lábio superior. (JANANNI </a:t>
            </a:r>
            <a:r>
              <a:rPr lang="pt-BR" sz="2000" i="1" dirty="0"/>
              <a:t>et al.,</a:t>
            </a:r>
            <a:r>
              <a:rPr lang="pt-BR" sz="2000" dirty="0"/>
              <a:t> 2014).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00196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50017" y="321973"/>
            <a:ext cx="935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Exposição dos Incisivos Superiores em Repouso e Fala</a:t>
            </a:r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382592" y="489397"/>
            <a:ext cx="91568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Essa </a:t>
            </a:r>
            <a:r>
              <a:rPr lang="pt-BR" sz="2000" dirty="0"/>
              <a:t>característica está diretamente relacionada com a aparência jovial do sorriso, tendo diminuição ao longo da vida, devido ao alongamento do lábio superior em decorrência ao processo de maturação e envelhecimento dos tecidos.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Para </a:t>
            </a:r>
            <a:r>
              <a:rPr lang="pt-BR" sz="2000" dirty="0"/>
              <a:t>o registro desse item, pode-se utilizar uma radiográfica </a:t>
            </a:r>
            <a:r>
              <a:rPr lang="pt-BR" sz="2000" dirty="0" err="1"/>
              <a:t>cefalométrica</a:t>
            </a:r>
            <a:r>
              <a:rPr lang="pt-BR" sz="2000" dirty="0"/>
              <a:t> em </a:t>
            </a:r>
            <a:r>
              <a:rPr lang="pt-BR" sz="2000" dirty="0" smtClean="0"/>
              <a:t>norma </a:t>
            </a:r>
            <a:r>
              <a:rPr lang="pt-BR" sz="2000" dirty="0"/>
              <a:t>lateral com os lábios em repouso e medir a distância (em milímetros), entre a borda </a:t>
            </a:r>
            <a:r>
              <a:rPr lang="pt-BR" sz="2000" dirty="0" err="1"/>
              <a:t>incisal</a:t>
            </a:r>
            <a:r>
              <a:rPr lang="pt-BR" sz="2000" dirty="0"/>
              <a:t> do incisivo central </a:t>
            </a:r>
            <a:r>
              <a:rPr lang="pt-BR" sz="2000" dirty="0" smtClean="0"/>
              <a:t>superior </a:t>
            </a:r>
            <a:r>
              <a:rPr lang="pt-BR" sz="2000" dirty="0"/>
              <a:t>e o contorno inferior do lábio superior</a:t>
            </a:r>
            <a:r>
              <a:rPr lang="pt-BR" sz="2000" dirty="0" smtClean="0"/>
              <a:t>.</a:t>
            </a:r>
            <a:r>
              <a:rPr lang="pt-BR" sz="2000" dirty="0"/>
              <a:t> </a:t>
            </a:r>
            <a:r>
              <a:rPr lang="pt-BR" sz="2000" dirty="0" smtClean="0"/>
              <a:t>(</a:t>
            </a:r>
            <a:r>
              <a:rPr lang="pt-BR" sz="2000" dirty="0"/>
              <a:t>COHEN, 2008).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0017" y="4244271"/>
            <a:ext cx="3493139" cy="23311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503831" y="4726546"/>
            <a:ext cx="521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Fonte: Dental Press J </a:t>
            </a:r>
            <a:r>
              <a:rPr lang="pt-BR" dirty="0" err="1" smtClean="0"/>
              <a:t>Orthod</a:t>
            </a:r>
            <a:r>
              <a:rPr lang="pt-BR" dirty="0" smtClean="0"/>
              <a:t> 134</a:t>
            </a:r>
          </a:p>
          <a:p>
            <a:r>
              <a:rPr lang="pt-BR" dirty="0" smtClean="0"/>
              <a:t>2011 Mar-Apr;16(2):131-57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6956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65927" y="566670"/>
            <a:ext cx="9195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Exposição dos Incisivos Superiores em Repouso e Fala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quantidade de exposição fica em torno de 2 a 4,5mm nas mulheres e 1 a 3mm nos homens</a:t>
            </a:r>
            <a:r>
              <a:rPr lang="pt-BR" dirty="0" smtClean="0"/>
              <a:t>. (COHEN, 2008).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439" y="2225944"/>
            <a:ext cx="9321972" cy="30801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36439" y="5422007"/>
            <a:ext cx="923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quantidade de exposição dos incisivos superiores em repouso nos homens é </a:t>
            </a:r>
          </a:p>
          <a:p>
            <a:r>
              <a:rPr lang="pt-BR" dirty="0" smtClean="0"/>
              <a:t>( Figura A) normalmente menor do que nas mulheres (Figura B).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65926" y="6336406"/>
            <a:ext cx="919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Fonte: Dental Press J </a:t>
            </a:r>
            <a:r>
              <a:rPr lang="pt-BR" dirty="0" err="1" smtClean="0"/>
              <a:t>Orthod</a:t>
            </a:r>
            <a:r>
              <a:rPr lang="pt-BR" dirty="0" smtClean="0"/>
              <a:t>  134   2011 Mar-Apr;16(2):131-57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4589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37138" y="476518"/>
            <a:ext cx="915687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Exposição dos Incisivos Superiores em Repouso e </a:t>
            </a:r>
            <a:r>
              <a:rPr lang="pt-BR" sz="2400" b="1" dirty="0" smtClean="0"/>
              <a:t>Fala</a:t>
            </a:r>
          </a:p>
          <a:p>
            <a:pPr algn="ctr"/>
            <a:endParaRPr lang="pt-BR" sz="2400" b="1" dirty="0"/>
          </a:p>
          <a:p>
            <a:pPr algn="just"/>
            <a:r>
              <a:rPr lang="pt-BR" sz="2000" dirty="0"/>
              <a:t>Estão relacionados a uma maior exposição dos incisivos superiores em repouso: a extrusão desses dentes, o padrão </a:t>
            </a:r>
            <a:r>
              <a:rPr lang="pt-BR" sz="2000" dirty="0" err="1"/>
              <a:t>dolicocefálico</a:t>
            </a:r>
            <a:r>
              <a:rPr lang="pt-BR" sz="2000" dirty="0"/>
              <a:t>, excesso vertical maxilar e/ou lábio superior curto. </a:t>
            </a:r>
            <a:endParaRPr lang="pt-BR" sz="2000" dirty="0" smtClean="0"/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Quando o planejamento de tratamento envolve impação maxilar e/ou intrusão dos dentes anteriores superiores, a magnitude da alteração </a:t>
            </a:r>
            <a:r>
              <a:rPr lang="pt-BR" sz="2000" dirty="0" smtClean="0"/>
              <a:t>deve ser baseada </a:t>
            </a:r>
            <a:r>
              <a:rPr lang="pt-BR" sz="2000" dirty="0"/>
              <a:t>no grau de exposição dos incisivos em repouso que se deseja manter.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Os </a:t>
            </a:r>
            <a:r>
              <a:rPr lang="pt-BR" sz="2000" dirty="0"/>
              <a:t>pacientes que apresentam possibilidade de tratamento com intrusão de incisivos superiores não trazem grandes desafios em relação ao planejamento. </a:t>
            </a:r>
            <a:endParaRPr lang="pt-BR" sz="2000" dirty="0" smtClean="0"/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Contudo, pacientes que possuem boa exposição de incisivos durante repouso e fala demandam um planejamento mais criterioso. </a:t>
            </a:r>
            <a:endParaRPr lang="pt-BR" sz="2000" dirty="0" smtClean="0"/>
          </a:p>
          <a:p>
            <a:pPr algn="just"/>
            <a:r>
              <a:rPr lang="pt-BR" sz="2000" dirty="0"/>
              <a:t> </a:t>
            </a:r>
            <a:r>
              <a:rPr lang="pt-BR" sz="2000" dirty="0" smtClean="0"/>
              <a:t>                                                                </a:t>
            </a:r>
          </a:p>
          <a:p>
            <a:pPr algn="just"/>
            <a:r>
              <a:rPr lang="pt-BR" sz="2000" dirty="0"/>
              <a:t> </a:t>
            </a:r>
            <a:r>
              <a:rPr lang="pt-BR" sz="2000" dirty="0" smtClean="0"/>
              <a:t>                                                                                   (</a:t>
            </a:r>
            <a:r>
              <a:rPr lang="pt-BR" sz="2000" dirty="0"/>
              <a:t>SARVER </a:t>
            </a:r>
            <a:r>
              <a:rPr lang="pt-BR" sz="2000" i="1" dirty="0"/>
              <a:t>et al.,</a:t>
            </a:r>
            <a:r>
              <a:rPr lang="pt-BR" sz="2000" dirty="0"/>
              <a:t> 2003).</a:t>
            </a:r>
          </a:p>
          <a:p>
            <a:pPr algn="just"/>
            <a:endParaRPr lang="pt-BR" sz="20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22599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05318" y="373487"/>
            <a:ext cx="964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Largura e Comprimento das Coroas dos Incisivos Superiores</a:t>
            </a:r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446986" y="978795"/>
            <a:ext cx="9504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 proporção estética definida como “padrão ouro” determina que a largura dos incisivos centrais superiores seja de aproximadamente 80% do seu comprimento, podendo ter variação entre 65% e 85%. Já nos incisivos laterais superiores fica em torno de 70%. (LEVIN, 1978</a:t>
            </a:r>
            <a:r>
              <a:rPr lang="pt-BR" sz="2000" dirty="0" smtClean="0"/>
              <a:t>).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511" y="2478469"/>
            <a:ext cx="6306891" cy="40060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89408" y="6484513"/>
            <a:ext cx="9607640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Fonte: Dental Press J </a:t>
            </a:r>
            <a:r>
              <a:rPr lang="pt-BR" dirty="0" err="1" smtClean="0"/>
              <a:t>Orthod</a:t>
            </a:r>
            <a:r>
              <a:rPr lang="pt-BR" dirty="0" smtClean="0"/>
              <a:t> 135   2011 Mar-Apr;16(2):131-57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00060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98501" y="373487"/>
            <a:ext cx="9311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Largura e Comprimento das Coroas dos Incisivos Superiores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31831" y="1300766"/>
            <a:ext cx="9787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Alguns pacientes apresentam as coroas dos incisivos centrais curtas, essa característica pode ser atribuída por alguns fatores, entre eles: desgaste da borda </a:t>
            </a:r>
            <a:r>
              <a:rPr lang="pt-BR" sz="2000" dirty="0" err="1"/>
              <a:t>incisal</a:t>
            </a:r>
            <a:r>
              <a:rPr lang="pt-BR" sz="2000" dirty="0"/>
              <a:t> e excesso de cobertura gengival.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Quando </a:t>
            </a:r>
            <a:r>
              <a:rPr lang="pt-BR" sz="2000" dirty="0"/>
              <a:t>a gengiva apresenta aparência hígida, com ausência de sinais de inflamação e hiperplasia e o paciente apresenta ainda a coroa curta se tem um diagnóstico presuntivo de erupção passiva alterada.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No processo natural de erupção, os incisivos centrais superiores migram através da gengiva e continuam a entrar em erupção ativamente até tocar na dentição oposta.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Esse </a:t>
            </a:r>
            <a:r>
              <a:rPr lang="pt-BR" sz="2000" dirty="0"/>
              <a:t>processo começa na infância e permanece até a adolescência quando a margem gengival estiver posicionada cerca de 1 a 2mm acima da junção </a:t>
            </a:r>
            <a:r>
              <a:rPr lang="pt-BR" sz="2000" dirty="0" err="1"/>
              <a:t>cemento</a:t>
            </a:r>
            <a:r>
              <a:rPr lang="pt-BR" sz="2000" dirty="0"/>
              <a:t> esmalte.   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075054" y="6220496"/>
            <a:ext cx="338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(</a:t>
            </a:r>
            <a:r>
              <a:rPr lang="pt-BR" dirty="0"/>
              <a:t>ROBBINS, 1999)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28174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95470" y="334851"/>
            <a:ext cx="9440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Largura e Comprimento das Coroas dos Incisivos Superiores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15166" y="746975"/>
            <a:ext cx="92470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Em </a:t>
            </a:r>
            <a:r>
              <a:rPr lang="pt-BR" sz="2000" dirty="0"/>
              <a:t>alguns casos, inexplicavelmente, uma erupção passiva normal não ocorre, resultando em uma coroa clínica pequena em decorrência do excesso de gengiva.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Essa </a:t>
            </a:r>
            <a:r>
              <a:rPr lang="pt-BR" sz="2000" dirty="0"/>
              <a:t>condição é determinada como erupção passiva alterada ou erupção passiva </a:t>
            </a:r>
            <a:r>
              <a:rPr lang="pt-BR" sz="2000" dirty="0" smtClean="0"/>
              <a:t>atrasada.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O </a:t>
            </a:r>
            <a:r>
              <a:rPr lang="pt-BR" sz="2000" dirty="0"/>
              <a:t>procedimento cirúrgico adequado que visa remover o excesso de gengiva deve levar em consideração as dimensões da gengiva inserida e da distância biológica.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                                                                                        (ROBBINS, 1999)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506203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53803" y="193183"/>
            <a:ext cx="9259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Largura e Comprimento das Coroas dos Incisivos Superiores</a:t>
            </a:r>
          </a:p>
          <a:p>
            <a:pPr algn="ctr"/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73499" y="734096"/>
            <a:ext cx="92341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O </a:t>
            </a:r>
            <a:r>
              <a:rPr lang="pt-BR" sz="2000" dirty="0"/>
              <a:t>alongamento da coroa é uma técnica amplamente utilizada para tratar os casos de erupção passiva </a:t>
            </a:r>
            <a:r>
              <a:rPr lang="pt-BR" sz="2000" dirty="0" smtClean="0"/>
              <a:t>alterada.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Essa </a:t>
            </a:r>
            <a:r>
              <a:rPr lang="pt-BR" sz="2000" dirty="0"/>
              <a:t>condição que afeta cerca de 12% da população com uma possível correlação genética. Essa técnica pode envolver </a:t>
            </a:r>
            <a:r>
              <a:rPr lang="pt-BR" sz="2000" dirty="0" err="1"/>
              <a:t>gengivectomia</a:t>
            </a:r>
            <a:r>
              <a:rPr lang="pt-BR" sz="2000" dirty="0"/>
              <a:t> e/ou retalho </a:t>
            </a:r>
            <a:r>
              <a:rPr lang="pt-BR" sz="2000" dirty="0" err="1"/>
              <a:t>apicalmente</a:t>
            </a:r>
            <a:r>
              <a:rPr lang="pt-BR" sz="2000" dirty="0"/>
              <a:t> reposicionado, associados ou não à </a:t>
            </a:r>
            <a:r>
              <a:rPr lang="pt-BR" sz="2000" dirty="0" err="1"/>
              <a:t>osteotomia</a:t>
            </a:r>
            <a:r>
              <a:rPr lang="pt-BR" sz="2000" dirty="0"/>
              <a:t>. (MANTOVANI </a:t>
            </a:r>
            <a:r>
              <a:rPr lang="pt-BR" sz="2000" i="1" dirty="0"/>
              <a:t>et al.,</a:t>
            </a:r>
            <a:r>
              <a:rPr lang="pt-BR" sz="2000" dirty="0"/>
              <a:t> 2015).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Em </a:t>
            </a:r>
            <a:r>
              <a:rPr lang="pt-BR" sz="2000" dirty="0"/>
              <a:t>alguns casos os incisivos superiores </a:t>
            </a:r>
            <a:r>
              <a:rPr lang="pt-BR" sz="2000" dirty="0" err="1"/>
              <a:t>extruem</a:t>
            </a:r>
            <a:r>
              <a:rPr lang="pt-BR" sz="2000" dirty="0"/>
              <a:t>, levando junto todo o seu </a:t>
            </a:r>
            <a:r>
              <a:rPr lang="pt-BR" sz="2000" dirty="0" err="1"/>
              <a:t>periodonto</a:t>
            </a:r>
            <a:r>
              <a:rPr lang="pt-BR" sz="2000" dirty="0"/>
              <a:t> de inserção e proteção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Esse processo é </a:t>
            </a:r>
            <a:r>
              <a:rPr lang="pt-BR" sz="2000" dirty="0"/>
              <a:t>denominado de extrusão alveolar </a:t>
            </a:r>
            <a:r>
              <a:rPr lang="pt-BR" sz="2000" dirty="0" smtClean="0"/>
              <a:t>compensatória e pode </a:t>
            </a:r>
            <a:r>
              <a:rPr lang="pt-BR" sz="2000" dirty="0"/>
              <a:t>ser responsável por uma exposição exagerada da gengiva durante o sorriso</a:t>
            </a:r>
            <a:r>
              <a:rPr lang="pt-BR" sz="2000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26356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79562" y="502276"/>
            <a:ext cx="947885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Largura e Comprimento das Coroas dos Incisivos Superiores</a:t>
            </a:r>
          </a:p>
          <a:p>
            <a:pPr algn="just"/>
            <a:endParaRPr lang="pt-BR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É </a:t>
            </a:r>
            <a:r>
              <a:rPr lang="pt-BR" sz="2000" dirty="0"/>
              <a:t>importante ressaltar que nesses casos, a sondagem periodontal desses dentes apresentam valores normais de profundidade de sulco gengival.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O </a:t>
            </a:r>
            <a:r>
              <a:rPr lang="pt-BR" sz="2000" dirty="0"/>
              <a:t>tratamento pode ser realizado através de cirurgia periodontal com reabilitação protética ou ortodontia associada a </a:t>
            </a:r>
            <a:r>
              <a:rPr lang="pt-BR" sz="2000" dirty="0" err="1"/>
              <a:t>dentística</a:t>
            </a:r>
            <a:r>
              <a:rPr lang="pt-BR" sz="2000" dirty="0"/>
              <a:t> restauradora. (BORGHETTI, 2002).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vantagem desta abordagem terapêutica é a redução de tempo de tratamento e a mesma dispensa o uso de aparelho ortodôntico.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Entretanto</a:t>
            </a:r>
            <a:r>
              <a:rPr lang="pt-BR" sz="2000" dirty="0"/>
              <a:t>, ela promove a diminuição da proporção coroa/raiz, diminuição de suporte ósseo e a necessidade de restauração protética dos dentes envolvidos. (SEIXAS </a:t>
            </a:r>
            <a:r>
              <a:rPr lang="pt-BR" sz="2000" i="1" dirty="0"/>
              <a:t>et al.,</a:t>
            </a:r>
            <a:r>
              <a:rPr lang="pt-BR" sz="2000" dirty="0"/>
              <a:t> 2011).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773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69713" y="386366"/>
            <a:ext cx="946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Definição da Curvatura do Sorriso</a:t>
            </a:r>
          </a:p>
          <a:p>
            <a:pPr algn="ctr"/>
            <a:endParaRPr lang="pt-BR" sz="2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369713" y="1609860"/>
            <a:ext cx="92727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É descrito </a:t>
            </a:r>
            <a:r>
              <a:rPr lang="pt-BR" sz="2000" dirty="0"/>
              <a:t>pela união das bordas incisais dos </a:t>
            </a:r>
            <a:r>
              <a:rPr lang="pt-BR" sz="2000" dirty="0" smtClean="0"/>
              <a:t>dentes </a:t>
            </a:r>
            <a:r>
              <a:rPr lang="pt-BR" sz="2000" dirty="0" err="1" smtClean="0"/>
              <a:t>ântero</a:t>
            </a:r>
            <a:r>
              <a:rPr lang="pt-BR" sz="2000" dirty="0" smtClean="0"/>
              <a:t> </a:t>
            </a:r>
            <a:r>
              <a:rPr lang="pt-BR" sz="2000" dirty="0"/>
              <a:t>superiores.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Em </a:t>
            </a:r>
            <a:r>
              <a:rPr lang="pt-BR" sz="2000" dirty="0"/>
              <a:t>um sorriso considerado estético e jovem, essa curvatura deve ser paralela à margem superior do lábio inferior. (SARVER, 2001</a:t>
            </a:r>
            <a:r>
              <a:rPr lang="pt-BR" sz="2000" dirty="0" smtClean="0"/>
              <a:t>).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Os </a:t>
            </a:r>
            <a:r>
              <a:rPr lang="pt-BR" sz="2000" dirty="0"/>
              <a:t>sorrisos femininos possuem curvatura mais acentuada, enquanto, os sorrisos masculinos possuem curvatura mais plana. 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52671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75020" y="708338"/>
            <a:ext cx="8139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Fontes de Consultas Utilizadas:</a:t>
            </a:r>
          </a:p>
          <a:p>
            <a:pPr algn="ctr"/>
            <a:endParaRPr lang="pt-BR" sz="2400" dirty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err="1" smtClean="0"/>
              <a:t>Scielo</a:t>
            </a:r>
            <a:r>
              <a:rPr lang="pt-BR" sz="2400" dirty="0" smtClean="0"/>
              <a:t>, Embase, </a:t>
            </a:r>
            <a:r>
              <a:rPr lang="pt-BR" sz="2400" dirty="0" err="1" smtClean="0"/>
              <a:t>Pubmed</a:t>
            </a:r>
            <a:r>
              <a:rPr lang="pt-BR" sz="2400" dirty="0" smtClean="0"/>
              <a:t>, </a:t>
            </a:r>
            <a:r>
              <a:rPr lang="pt-BR" sz="2400" dirty="0" err="1" smtClean="0"/>
              <a:t>Lilacs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876421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879" y="1557985"/>
            <a:ext cx="8890684" cy="278219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18197" y="515155"/>
            <a:ext cx="8615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Definição da Curvatura do Sorriso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54558" y="4644346"/>
            <a:ext cx="9620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A) Arco do sorriso paralelo à curvatura formada pelo lábio inferior durante o sorriso, conferindo assim, um aspecto jovial.</a:t>
            </a:r>
          </a:p>
          <a:p>
            <a:endParaRPr lang="pt-BR" dirty="0"/>
          </a:p>
          <a:p>
            <a:r>
              <a:rPr lang="pt-BR" dirty="0" smtClean="0"/>
              <a:t>Figura B) Arco do sorriso plano, devido à inclinação vestibular excessiva dos dentes superiores.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00011" y="6297769"/>
            <a:ext cx="883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</a:t>
            </a:r>
            <a:r>
              <a:rPr lang="pt-BR" dirty="0"/>
              <a:t>: Dental Press J </a:t>
            </a:r>
            <a:r>
              <a:rPr lang="pt-BR" dirty="0" err="1"/>
              <a:t>Orthod</a:t>
            </a:r>
            <a:r>
              <a:rPr lang="pt-BR" dirty="0"/>
              <a:t> 135   2011 Mar-Apr;16(2):</a:t>
            </a:r>
            <a:r>
              <a:rPr lang="pt-BR" dirty="0" smtClean="0"/>
              <a:t>131-57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70573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81837" y="605307"/>
            <a:ext cx="801065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Nos </a:t>
            </a:r>
            <a:r>
              <a:rPr lang="pt-BR" sz="2000" dirty="0"/>
              <a:t>indivíduos com padrão de crescimento </a:t>
            </a:r>
            <a:r>
              <a:rPr lang="pt-BR" sz="2000" dirty="0" err="1"/>
              <a:t>braquicefálico</a:t>
            </a:r>
            <a:r>
              <a:rPr lang="pt-BR" sz="2000" dirty="0"/>
              <a:t>, o arco do sorriso é mais plano, quando comparados aos indivíduos que possuem padrão de crescimento mesocefálico e </a:t>
            </a:r>
            <a:r>
              <a:rPr lang="pt-BR" sz="2000" dirty="0" err="1"/>
              <a:t>dolicocefálico</a:t>
            </a:r>
            <a:r>
              <a:rPr lang="pt-BR" sz="2000" dirty="0"/>
              <a:t>. (PECK </a:t>
            </a:r>
            <a:r>
              <a:rPr lang="pt-BR" sz="2000" i="1" dirty="0"/>
              <a:t>et al.,</a:t>
            </a:r>
            <a:r>
              <a:rPr lang="pt-BR" sz="2000" dirty="0"/>
              <a:t> 1992).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Nos casos de correção gengival com intrusão ortodôntica é importante </a:t>
            </a:r>
            <a:r>
              <a:rPr lang="pt-BR" sz="2000" dirty="0"/>
              <a:t>avaliar o formato do arco do sorriso </a:t>
            </a:r>
            <a:r>
              <a:rPr lang="pt-BR" sz="2000" dirty="0" smtClean="0"/>
              <a:t>previamente, </a:t>
            </a:r>
            <a:r>
              <a:rPr lang="pt-BR" sz="2000" dirty="0"/>
              <a:t>afim de evitar um inadequado achatamento da curvatura do sorriso, o tornando assim, menos estético. (FRUSH, </a:t>
            </a:r>
            <a:r>
              <a:rPr lang="pt-BR" sz="2000" i="1" dirty="0"/>
              <a:t>et al.,</a:t>
            </a:r>
            <a:r>
              <a:rPr lang="pt-BR" sz="2000" dirty="0"/>
              <a:t> 1958</a:t>
            </a:r>
            <a:r>
              <a:rPr lang="pt-BR" sz="2000" dirty="0" smtClean="0"/>
              <a:t>).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36382" y="334851"/>
            <a:ext cx="6748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Definição da Curvatura do Sorriso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14623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19517" y="134471"/>
            <a:ext cx="98970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Atualmente, a tecnologia vem auxiliando no diagnóstico e planejamento dos tratamentos odontológicos.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Uma </a:t>
            </a:r>
            <a:r>
              <a:rPr lang="pt-BR" sz="2000" dirty="0"/>
              <a:t>análise da estética do sorriso, pode ser realizada, por meio de um modelo, que contempla algumas referências estéticas dentárias, visando simplificar o diagnóstico e oferecer diretrizes para os planejamentos de tratamentos ortodônticos integrados.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O </a:t>
            </a:r>
            <a:r>
              <a:rPr lang="pt-BR" sz="2000" dirty="0" err="1"/>
              <a:t>Template</a:t>
            </a:r>
            <a:r>
              <a:rPr lang="pt-BR" sz="2000" dirty="0"/>
              <a:t> Digital </a:t>
            </a:r>
            <a:r>
              <a:rPr lang="pt-BR" sz="2000" dirty="0" err="1"/>
              <a:t>Smile</a:t>
            </a:r>
            <a:r>
              <a:rPr lang="pt-BR" sz="2000" dirty="0"/>
              <a:t> Curves foi desenhado, utilizando os Diagramas de Referências Estéticas Dentárias, juntamente, com as Seis Linhas Horizontais do Sorriso. Através dessas duas estruturas analíticas, que não utilizam medidas padronizadas, e sim, abordam características individuais como: a dominância dos incisivos superiores, bem como, sua simetria; eixos dentais; contorno gengival; contatos </a:t>
            </a:r>
            <a:r>
              <a:rPr lang="pt-BR" sz="2000" dirty="0" err="1"/>
              <a:t>interproximais</a:t>
            </a:r>
            <a:r>
              <a:rPr lang="pt-BR" sz="2000" dirty="0"/>
              <a:t>; bordas incisais; proporções dentárias; linha do lábio superior; linha cervical; linha papilar; linha de pontos de contato; linha </a:t>
            </a:r>
            <a:r>
              <a:rPr lang="pt-BR" sz="2000" dirty="0" err="1"/>
              <a:t>incisal</a:t>
            </a:r>
            <a:r>
              <a:rPr lang="pt-BR" sz="2000" dirty="0"/>
              <a:t> e linha do lábio inferior.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Portanto</a:t>
            </a:r>
            <a:r>
              <a:rPr lang="pt-BR" sz="2000" dirty="0"/>
              <a:t>, o uso do </a:t>
            </a:r>
            <a:r>
              <a:rPr lang="pt-BR" sz="2000" dirty="0" err="1"/>
              <a:t>Template</a:t>
            </a:r>
            <a:r>
              <a:rPr lang="pt-BR" sz="2000" dirty="0"/>
              <a:t> Digital </a:t>
            </a:r>
            <a:r>
              <a:rPr lang="pt-BR" sz="2000" dirty="0" err="1"/>
              <a:t>Smile</a:t>
            </a:r>
            <a:r>
              <a:rPr lang="pt-BR" sz="2000" dirty="0"/>
              <a:t> Curves pode ser uma ferramenta simples e objetiva para análise estética de um sorriso, contribuindo assim, para um melhor planejamento e condução de tratamento. (CÂMARA 2020)</a:t>
            </a:r>
          </a:p>
        </p:txBody>
      </p:sp>
    </p:spTree>
    <p:extLst>
      <p:ext uri="{BB962C8B-B14F-4D97-AF65-F5344CB8AC3E}">
        <p14:creationId xmlns:p14="http://schemas.microsoft.com/office/powerpoint/2010/main" xmlns="" val="4033292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72744" y="399245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Considerações Finais</a:t>
            </a:r>
          </a:p>
          <a:p>
            <a:endParaRPr lang="pt-BR" sz="2400" dirty="0" smtClean="0"/>
          </a:p>
          <a:p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O ato de sorrir é um processo dinâmico, que envolve o correto posicionamento esquelético e dentário, bem como, a harmonia entre anatomia e funcionamento da musculatura labial.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Considerando assim, o </a:t>
            </a:r>
            <a:r>
              <a:rPr lang="pt-BR" sz="2000" dirty="0"/>
              <a:t>tratamento para correção do sorriso </a:t>
            </a:r>
            <a:r>
              <a:rPr lang="pt-BR" sz="2000" dirty="0" smtClean="0"/>
              <a:t>gengival é MULTIDISCIPLINAR, podendo </a:t>
            </a:r>
            <a:r>
              <a:rPr lang="pt-BR" sz="2000" dirty="0"/>
              <a:t>ser realizado através </a:t>
            </a:r>
            <a:r>
              <a:rPr lang="pt-BR" sz="2000" dirty="0" smtClean="0"/>
              <a:t>de: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Cirurgia </a:t>
            </a:r>
            <a:r>
              <a:rPr lang="pt-BR" sz="2000" dirty="0"/>
              <a:t>de </a:t>
            </a:r>
            <a:r>
              <a:rPr lang="pt-BR" sz="2000" dirty="0" smtClean="0"/>
              <a:t>impacção </a:t>
            </a:r>
            <a:r>
              <a:rPr lang="pt-BR" sz="2000" dirty="0"/>
              <a:t>da maxila; </a:t>
            </a:r>
            <a:endParaRPr lang="pt-BR" sz="2000" dirty="0" smtClean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C</a:t>
            </a:r>
            <a:r>
              <a:rPr lang="pt-BR" sz="2000" dirty="0" smtClean="0"/>
              <a:t>irurgia </a:t>
            </a:r>
            <a:r>
              <a:rPr lang="pt-BR" sz="2000" dirty="0"/>
              <a:t>periodontal com ou sem </a:t>
            </a:r>
            <a:r>
              <a:rPr lang="pt-BR" sz="2000" dirty="0" err="1"/>
              <a:t>osteotomia</a:t>
            </a:r>
            <a:r>
              <a:rPr lang="pt-BR" sz="2000" dirty="0"/>
              <a:t>; </a:t>
            </a:r>
            <a:endParaRPr lang="pt-BR" sz="2000" dirty="0" smtClean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Reposicionamento </a:t>
            </a:r>
            <a:r>
              <a:rPr lang="pt-BR" sz="2000" dirty="0"/>
              <a:t>dentário através da Ortodontia associada a reabilitação protética e/ou </a:t>
            </a:r>
            <a:r>
              <a:rPr lang="pt-BR" sz="2000" dirty="0" err="1"/>
              <a:t>dentística</a:t>
            </a:r>
            <a:r>
              <a:rPr lang="pt-BR" sz="2000" dirty="0"/>
              <a:t> restauradora</a:t>
            </a:r>
            <a:r>
              <a:rPr lang="pt-BR" sz="20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Procedimentos </a:t>
            </a:r>
            <a:r>
              <a:rPr lang="pt-BR" sz="2000" dirty="0" err="1" smtClean="0"/>
              <a:t>ressectivos</a:t>
            </a:r>
            <a:r>
              <a:rPr lang="pt-BR" sz="2000" dirty="0" smtClean="0"/>
              <a:t> nos músculos responsáveis pela mobilidade do lábio superior;</a:t>
            </a:r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Aplicação </a:t>
            </a:r>
            <a:r>
              <a:rPr lang="pt-BR" sz="2000" dirty="0"/>
              <a:t>da toxina </a:t>
            </a:r>
            <a:r>
              <a:rPr lang="pt-BR" sz="2000" dirty="0" smtClean="0"/>
              <a:t>botulínica.</a:t>
            </a:r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82087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53803" y="1"/>
            <a:ext cx="9530367" cy="761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É de extrema importância compreender sobre os fatores etiológicos envolvidos no sorriso gengival, bem como suas possibilidades de tratamento.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utilização de um exame extra e </a:t>
            </a:r>
            <a:r>
              <a:rPr lang="pt-BR" sz="2000" dirty="0" err="1"/>
              <a:t>intra</a:t>
            </a:r>
            <a:r>
              <a:rPr lang="pt-BR" sz="2000" dirty="0"/>
              <a:t> oral que </a:t>
            </a:r>
            <a:r>
              <a:rPr lang="pt-BR" sz="2000" dirty="0" smtClean="0"/>
              <a:t>prevê:</a:t>
            </a:r>
          </a:p>
          <a:p>
            <a:pPr algn="just"/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O</a:t>
            </a:r>
            <a:r>
              <a:rPr lang="pt-BR" sz="2000" dirty="0" smtClean="0"/>
              <a:t>bservação </a:t>
            </a:r>
            <a:r>
              <a:rPr lang="pt-BR" sz="2000" dirty="0"/>
              <a:t>da </a:t>
            </a:r>
            <a:r>
              <a:rPr lang="pt-BR" sz="2000" dirty="0" smtClean="0"/>
              <a:t>altura/ simetria facial;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Características </a:t>
            </a:r>
            <a:r>
              <a:rPr lang="pt-BR" sz="2000" dirty="0"/>
              <a:t>morfofuncionais do lábio </a:t>
            </a:r>
            <a:r>
              <a:rPr lang="pt-BR" sz="2000" dirty="0" smtClean="0"/>
              <a:t>superior (comprimento e mobilidade do lábio superior);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Distância </a:t>
            </a:r>
            <a:r>
              <a:rPr lang="pt-BR" sz="2000" dirty="0" err="1" smtClean="0"/>
              <a:t>Interlabial</a:t>
            </a:r>
            <a:r>
              <a:rPr lang="pt-BR" sz="2000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/>
              <a:t>E</a:t>
            </a:r>
            <a:r>
              <a:rPr lang="pt-BR" sz="2000" dirty="0" smtClean="0"/>
              <a:t>xposição </a:t>
            </a:r>
            <a:r>
              <a:rPr lang="pt-BR" sz="2000" dirty="0"/>
              <a:t>dos incisivos superiores durante repouso e fala; </a:t>
            </a:r>
            <a:endParaRPr lang="pt-BR" sz="2000" dirty="0" smtClean="0"/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 Proporção </a:t>
            </a:r>
            <a:r>
              <a:rPr lang="pt-BR" sz="2000" dirty="0"/>
              <a:t>largura/ comprimento dos incisivos superiores; </a:t>
            </a:r>
            <a:endParaRPr lang="pt-BR" sz="2000" dirty="0" smtClean="0"/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 </a:t>
            </a:r>
            <a:r>
              <a:rPr lang="pt-BR" sz="2000" dirty="0" smtClean="0"/>
              <a:t>Definição </a:t>
            </a:r>
            <a:r>
              <a:rPr lang="pt-BR" sz="2000" dirty="0"/>
              <a:t>da curvatura do arco do </a:t>
            </a:r>
            <a:r>
              <a:rPr lang="pt-BR" sz="2000" dirty="0" smtClean="0"/>
              <a:t>sorriso;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Realizar um </a:t>
            </a:r>
            <a:r>
              <a:rPr lang="pt-BR" sz="2000" i="1" dirty="0" err="1" smtClean="0"/>
              <a:t>checklist</a:t>
            </a:r>
            <a:r>
              <a:rPr lang="pt-BR" sz="2000" i="1" dirty="0" smtClean="0"/>
              <a:t> </a:t>
            </a:r>
            <a:r>
              <a:rPr lang="pt-BR" sz="2000" dirty="0" smtClean="0"/>
              <a:t>analisando essas características clinicas auxilia no </a:t>
            </a:r>
            <a:r>
              <a:rPr lang="pt-BR" sz="2000" dirty="0"/>
              <a:t>diagnóstico e na condução da escolha do melhor </a:t>
            </a:r>
            <a:r>
              <a:rPr lang="pt-BR" sz="2000" dirty="0" smtClean="0"/>
              <a:t>plano de tratamento </a:t>
            </a:r>
            <a:r>
              <a:rPr lang="pt-BR" sz="2000" dirty="0"/>
              <a:t>para cada paciente. </a:t>
            </a:r>
          </a:p>
          <a:p>
            <a:r>
              <a:rPr lang="pt-BR" sz="2000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79745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1380" y="347730"/>
            <a:ext cx="9208395" cy="573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Agradecimentos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Agradeço </a:t>
            </a:r>
            <a:r>
              <a:rPr lang="pt-BR" sz="2000" dirty="0"/>
              <a:t>a Deus. </a:t>
            </a:r>
            <a:endParaRPr lang="pt-BR" sz="2000" dirty="0" smtClean="0"/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A </a:t>
            </a:r>
            <a:r>
              <a:rPr lang="pt-BR" sz="2000" dirty="0"/>
              <a:t>minha família e amigos por estarem sempre ao meu lado me dando todo suporte e apoio. </a:t>
            </a:r>
            <a:endParaRPr lang="pt-BR" sz="2000" dirty="0" smtClean="0"/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Aos </a:t>
            </a:r>
            <a:r>
              <a:rPr lang="pt-BR" sz="2000" dirty="0"/>
              <a:t>professores e colegas da Escola AGOR, por todo o empenho durante esta jornada que passamos juntos. </a:t>
            </a:r>
            <a:endParaRPr lang="pt-BR" sz="2000" dirty="0" smtClean="0"/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b="1" dirty="0" smtClean="0"/>
              <a:t>Agradecimento </a:t>
            </a:r>
            <a:r>
              <a:rPr lang="pt-BR" sz="2000" b="1" dirty="0"/>
              <a:t>especial ao Professor Luciano Mayer  por toda orientação realizada neste trabalho. </a:t>
            </a:r>
            <a:endParaRPr lang="pt-BR" sz="2000" b="1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51954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63651" y="1532586"/>
            <a:ext cx="969779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-   </a:t>
            </a:r>
            <a:r>
              <a:rPr lang="pt-BR" sz="2000" dirty="0" smtClean="0"/>
              <a:t>Um sorriso agradável é considerado um símbolo de beleza e bem-estar. </a:t>
            </a:r>
          </a:p>
          <a:p>
            <a:pPr algn="just"/>
            <a:r>
              <a:rPr lang="pt-BR" sz="2000" dirty="0" smtClean="0"/>
              <a:t>(OLIVEIRA </a:t>
            </a:r>
            <a:r>
              <a:rPr lang="pt-BR" sz="2000" i="1" dirty="0" smtClean="0"/>
              <a:t>et </a:t>
            </a:r>
            <a:r>
              <a:rPr lang="pt-BR" sz="2000" i="1" dirty="0"/>
              <a:t>a</a:t>
            </a:r>
            <a:r>
              <a:rPr lang="pt-BR" sz="2000" i="1" dirty="0" smtClean="0"/>
              <a:t>l</a:t>
            </a:r>
            <a:r>
              <a:rPr lang="pt-BR" sz="2000" dirty="0" smtClean="0"/>
              <a:t>., 2013)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O sorriso é uma das expressões faciais mais importantes para demonstrar sentimentos como: alegria, prazer, humor, agradecimento. (PECK </a:t>
            </a:r>
            <a:r>
              <a:rPr lang="pt-BR" sz="2000" i="1" dirty="0" smtClean="0"/>
              <a:t>et al., </a:t>
            </a:r>
            <a:r>
              <a:rPr lang="pt-BR" sz="2000" dirty="0" smtClean="0"/>
              <a:t>1992)</a:t>
            </a:r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 Uma certa quantidade de gengiva à mostra ao sorrir é aceitável, sendo considerado até um fator de jovialidade. Entretanto, ao se expor mais de 3mm de gengiva a estética fica comprometida, podendo assim afetar psicologicamente alguns pacientes. (PEDRON </a:t>
            </a:r>
            <a:r>
              <a:rPr lang="pt-BR" sz="2000" i="1" dirty="0" smtClean="0"/>
              <a:t>et al</a:t>
            </a:r>
            <a:r>
              <a:rPr lang="pt-BR" sz="2000" dirty="0" smtClean="0"/>
              <a:t>., 2016)</a:t>
            </a:r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88653" y="489397"/>
            <a:ext cx="839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Introdução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7015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04563" y="669701"/>
            <a:ext cx="89765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-  Com </a:t>
            </a:r>
            <a:r>
              <a:rPr lang="pt-BR" sz="2000" dirty="0"/>
              <a:t>relação ao diagnóstico do sorriso gengival, o mesmo deve ser o mais precoce possível e deve ser baseado em parâmetros clínicos específicos, sendo levantados os fatores etiológicos envolvidos e o grau de severidade da alteração de cada </a:t>
            </a:r>
            <a:r>
              <a:rPr lang="pt-BR" sz="2000" dirty="0" smtClean="0"/>
              <a:t>paciente.</a:t>
            </a:r>
          </a:p>
          <a:p>
            <a:pPr algn="just"/>
            <a:r>
              <a:rPr lang="pt-BR" sz="2000" dirty="0" smtClean="0"/>
              <a:t> </a:t>
            </a:r>
          </a:p>
          <a:p>
            <a:pPr algn="just"/>
            <a:r>
              <a:rPr lang="pt-BR" sz="2000" dirty="0" smtClean="0"/>
              <a:t>(Mônaco et al., 2005).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-  As </a:t>
            </a:r>
            <a:r>
              <a:rPr lang="pt-BR" sz="2000" dirty="0"/>
              <a:t>terapias para correção do sorriso gengival são multidisciplinares, podendo ser cirurgia </a:t>
            </a:r>
            <a:r>
              <a:rPr lang="pt-BR" sz="2000" dirty="0" err="1"/>
              <a:t>ortognática</a:t>
            </a:r>
            <a:r>
              <a:rPr lang="pt-BR" sz="2000" dirty="0"/>
              <a:t>, cirurgia periodontal e ortodontia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(Oliveira et al., 2013).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0388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92439" y="206062"/>
            <a:ext cx="974930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Revisão de Literatura</a:t>
            </a:r>
          </a:p>
          <a:p>
            <a:endParaRPr lang="pt-BR" sz="2400" dirty="0" smtClean="0"/>
          </a:p>
          <a:p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Segundo pesquisa realizada por (</a:t>
            </a:r>
            <a:r>
              <a:rPr lang="pt-BR" sz="2000" dirty="0" err="1" smtClean="0"/>
              <a:t>Kokich</a:t>
            </a:r>
            <a:r>
              <a:rPr lang="pt-BR" sz="2000" dirty="0" smtClean="0"/>
              <a:t> </a:t>
            </a:r>
            <a:r>
              <a:rPr lang="pt-BR" sz="2000" i="1" dirty="0" smtClean="0"/>
              <a:t>et al</a:t>
            </a:r>
            <a:r>
              <a:rPr lang="pt-BR" sz="2000" dirty="0" smtClean="0"/>
              <a:t>., 1999) ao atingir 4mm de exposição gengival o sorriso é considerado antiestético. Nos Estados Unidos uma exposição maior que 2-3mm já é considerada desagradável. (ARMITAGE 1999).</a:t>
            </a:r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A prevalência do sorriso gengival ocorre no sexo feminino. O mesmo é afetado pela idade, tendo sua diminuição ao longo dos anos. (COSENDAY 2008)</a:t>
            </a:r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 smtClean="0"/>
              <a:t>A maior predominância pelo gênero feminino pode ser explicada pelo fato de pacientes do gênero masculino possuírem a linha do sorriso mais baixa. (HWANG </a:t>
            </a:r>
            <a:r>
              <a:rPr lang="pt-BR" sz="2000" i="1" dirty="0" smtClean="0"/>
              <a:t>et al</a:t>
            </a:r>
            <a:r>
              <a:rPr lang="pt-BR" sz="2000" dirty="0" smtClean="0"/>
              <a:t>., 2009)</a:t>
            </a:r>
          </a:p>
          <a:p>
            <a:pPr marL="285750" indent="-285750" algn="just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0970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5020" y="336014"/>
            <a:ext cx="7414206" cy="481273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43955" y="5267460"/>
            <a:ext cx="843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Diferentes graus de exposição gengival ao sorrir.</a:t>
            </a:r>
          </a:p>
          <a:p>
            <a:pPr algn="ctr"/>
            <a:r>
              <a:rPr lang="pt-BR" sz="2000" dirty="0" smtClean="0"/>
              <a:t>A) 0mm     B) 1mm   C) 2mm    D) 4mm</a:t>
            </a:r>
            <a:endParaRPr lang="pt-BR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142445" y="6233375"/>
            <a:ext cx="763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Dental Press J </a:t>
            </a:r>
            <a:r>
              <a:rPr lang="pt-BR" dirty="0" err="1" smtClean="0"/>
              <a:t>Orthod</a:t>
            </a:r>
            <a:r>
              <a:rPr lang="pt-BR" dirty="0" smtClean="0"/>
              <a:t> 132  2011 Mar-Apr;16(2):131-57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8435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94715" y="540913"/>
            <a:ext cx="904097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000" dirty="0" smtClean="0"/>
              <a:t>Segundo ( </a:t>
            </a:r>
            <a:r>
              <a:rPr lang="pt-BR" sz="2000" dirty="0" err="1" smtClean="0"/>
              <a:t>Desai</a:t>
            </a:r>
            <a:r>
              <a:rPr lang="pt-BR" sz="2000" dirty="0" smtClean="0"/>
              <a:t> </a:t>
            </a:r>
            <a:r>
              <a:rPr lang="pt-BR" sz="2000" i="1" dirty="0" smtClean="0"/>
              <a:t>et al</a:t>
            </a:r>
            <a:r>
              <a:rPr lang="pt-BR" sz="2000" dirty="0" smtClean="0"/>
              <a:t>., 2009) </a:t>
            </a:r>
            <a:r>
              <a:rPr lang="pt-BR" sz="2000" dirty="0"/>
              <a:t>etiologia está relacionada a diversos fatores como: 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E</a:t>
            </a:r>
            <a:r>
              <a:rPr lang="pt-BR" sz="2000" dirty="0" smtClean="0"/>
              <a:t>xcesso </a:t>
            </a:r>
            <a:r>
              <a:rPr lang="pt-BR" sz="2000" dirty="0"/>
              <a:t>vertical da maxila</a:t>
            </a:r>
            <a:r>
              <a:rPr lang="pt-BR" sz="2000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 </a:t>
            </a:r>
            <a:r>
              <a:rPr lang="pt-BR" sz="2000" dirty="0" err="1"/>
              <a:t>P</a:t>
            </a:r>
            <a:r>
              <a:rPr lang="pt-BR" sz="2000" dirty="0" err="1" smtClean="0"/>
              <a:t>rotusão</a:t>
            </a:r>
            <a:r>
              <a:rPr lang="pt-BR" sz="2000" dirty="0" smtClean="0"/>
              <a:t> </a:t>
            </a:r>
            <a:r>
              <a:rPr lang="pt-BR" sz="2000" dirty="0"/>
              <a:t>dento alveolar superior; extrusão e/ou erupção passiva alterada dos dentes </a:t>
            </a:r>
            <a:r>
              <a:rPr lang="pt-BR" sz="2000" dirty="0" err="1"/>
              <a:t>ântero</a:t>
            </a:r>
            <a:r>
              <a:rPr lang="pt-BR" sz="2000" dirty="0"/>
              <a:t> superiores</a:t>
            </a:r>
            <a:r>
              <a:rPr lang="pt-BR" sz="2000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 </a:t>
            </a:r>
            <a:r>
              <a:rPr lang="pt-BR" sz="2000" dirty="0" smtClean="0"/>
              <a:t>Hiperatividade </a:t>
            </a:r>
            <a:r>
              <a:rPr lang="pt-BR" sz="2000" dirty="0"/>
              <a:t>dos músculos elevadores do lábio superior ( sendo essa a menos </a:t>
            </a:r>
            <a:r>
              <a:rPr lang="pt-BR" sz="2000" dirty="0" smtClean="0"/>
              <a:t>constatada );</a:t>
            </a:r>
          </a:p>
          <a:p>
            <a:pPr marL="285750" indent="-285750" algn="just">
              <a:buFontTx/>
              <a:buChar char="-"/>
            </a:pPr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As variáveis como comprimento do lábio superior, altura clínica da coroa do incisivo, ângulos do plano mandibular e palatal segundo (PECK </a:t>
            </a:r>
            <a:r>
              <a:rPr lang="pt-BR" sz="2000" i="1" dirty="0"/>
              <a:t>et al.,</a:t>
            </a:r>
            <a:r>
              <a:rPr lang="pt-BR" sz="2000" dirty="0"/>
              <a:t> 1992) parecem não influenciar no sorriso gengival. 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marL="285750" indent="-285750" algn="just">
              <a:buFontTx/>
              <a:buChar char="-"/>
            </a:pPr>
            <a:r>
              <a:rPr lang="pt-BR" sz="2000" dirty="0"/>
              <a:t>O lábio superior curto somado a coroa clínica dos incisivos curta pode contribuir para uma exposição gengival indesejada. </a:t>
            </a:r>
            <a:r>
              <a:rPr lang="pt-BR" sz="2000" dirty="0" smtClean="0"/>
              <a:t>(</a:t>
            </a:r>
            <a:r>
              <a:rPr lang="pt-BR" sz="2000" dirty="0"/>
              <a:t>HUNT </a:t>
            </a:r>
            <a:r>
              <a:rPr lang="pt-BR" sz="2000" i="1" dirty="0"/>
              <a:t>et al.,</a:t>
            </a:r>
            <a:r>
              <a:rPr lang="pt-BR" sz="2000" dirty="0"/>
              <a:t> 2002).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5927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92439" y="437882"/>
            <a:ext cx="95690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É importante realizar uma avaliação estética extra e </a:t>
            </a:r>
            <a:r>
              <a:rPr lang="pt-BR" sz="2000" dirty="0" err="1" smtClean="0"/>
              <a:t>intra</a:t>
            </a:r>
            <a:r>
              <a:rPr lang="pt-BR" sz="2000" dirty="0" smtClean="0"/>
              <a:t> oral.</a:t>
            </a:r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b="1" dirty="0" smtClean="0"/>
              <a:t>Exame Extra Oral:</a:t>
            </a:r>
          </a:p>
          <a:p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Avaliação da Altura/ Simetria Facial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Características Morfofuncionais da Musculatura Labial Superior ( Linha/ Comprimento/ Mobilidade dos Lábios </a:t>
            </a:r>
            <a:r>
              <a:rPr lang="pt-BR" sz="20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Distância </a:t>
            </a:r>
            <a:r>
              <a:rPr lang="pt-BR" sz="2000" dirty="0" err="1" smtClean="0"/>
              <a:t>Interlabial</a:t>
            </a: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Exposição dos incisivos superiores durante repouso e fala</a:t>
            </a:r>
          </a:p>
          <a:p>
            <a:pPr marL="285750" indent="-285750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endParaRPr lang="pt-BR" sz="2000" dirty="0"/>
          </a:p>
          <a:p>
            <a:r>
              <a:rPr lang="pt-BR" sz="2000" b="1" dirty="0" smtClean="0"/>
              <a:t>Exame </a:t>
            </a:r>
            <a:r>
              <a:rPr lang="pt-BR" sz="2000" b="1" dirty="0" err="1" smtClean="0"/>
              <a:t>Intra</a:t>
            </a:r>
            <a:r>
              <a:rPr lang="pt-BR" sz="2000" b="1" dirty="0" smtClean="0"/>
              <a:t> Oral:</a:t>
            </a:r>
          </a:p>
          <a:p>
            <a:pPr marL="285750" indent="-285750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Avaliar qualidade dos tecidos moles ( linha do sorriso e margem gengival)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Proporção largura/ comprimento dos incisivos superiores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Definição da curvatura do arco do sorriso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629649" y="6377969"/>
            <a:ext cx="321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(ABOU-ARRAJ </a:t>
            </a:r>
            <a:r>
              <a:rPr lang="pt-BR" i="1" dirty="0" smtClean="0"/>
              <a:t>et al., </a:t>
            </a:r>
            <a:r>
              <a:rPr lang="pt-BR" dirty="0" smtClean="0"/>
              <a:t>2013)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77473429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453</TotalTime>
  <Words>3021</Words>
  <Application>Microsoft Office PowerPoint</Application>
  <PresentationFormat>Personalizar</PresentationFormat>
  <Paragraphs>343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Cacho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10</dc:creator>
  <cp:lastModifiedBy>atLANtis</cp:lastModifiedBy>
  <cp:revision>56</cp:revision>
  <dcterms:created xsi:type="dcterms:W3CDTF">2020-12-13T19:33:11Z</dcterms:created>
  <dcterms:modified xsi:type="dcterms:W3CDTF">2021-04-26T14:34:44Z</dcterms:modified>
</cp:coreProperties>
</file>