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2" r:id="rId6"/>
    <p:sldId id="274" r:id="rId7"/>
    <p:sldId id="280" r:id="rId8"/>
    <p:sldId id="260" r:id="rId9"/>
    <p:sldId id="265" r:id="rId10"/>
    <p:sldId id="266" r:id="rId11"/>
    <p:sldId id="267" r:id="rId12"/>
    <p:sldId id="268" r:id="rId13"/>
    <p:sldId id="269" r:id="rId14"/>
    <p:sldId id="275" r:id="rId15"/>
    <p:sldId id="276" r:id="rId16"/>
    <p:sldId id="270" r:id="rId17"/>
    <p:sldId id="277" r:id="rId18"/>
    <p:sldId id="278" r:id="rId19"/>
    <p:sldId id="279" r:id="rId20"/>
    <p:sldId id="271" r:id="rId21"/>
    <p:sldId id="281" r:id="rId22"/>
    <p:sldId id="282" r:id="rId23"/>
    <p:sldId id="26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3070" autoAdjust="0"/>
  </p:normalViewPr>
  <p:slideViewPr>
    <p:cSldViewPr snapToGrid="0">
      <p:cViewPr varScale="1">
        <p:scale>
          <a:sx n="54" d="100"/>
          <a:sy n="54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199138-F7C3-4F38-A066-9487C388F0B7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1122F4F5-D0AB-463A-B589-1A326305129D}">
      <dgm:prSet phldrT="[Texto]"/>
      <dgm:spPr/>
      <dgm:t>
        <a:bodyPr/>
        <a:lstStyle/>
        <a:p>
          <a:pPr algn="ctr"/>
          <a:r>
            <a:rPr lang="pt-BR" dirty="0" smtClean="0"/>
            <a:t>Demanda estética</a:t>
          </a:r>
          <a:endParaRPr lang="pt-BR" dirty="0"/>
        </a:p>
      </dgm:t>
    </dgm:pt>
    <dgm:pt modelId="{4A9FDC55-226D-4E82-B0F2-67546F9644AB}" type="parTrans" cxnId="{3EF61CB4-069C-464F-A03A-486708B64B35}">
      <dgm:prSet/>
      <dgm:spPr/>
      <dgm:t>
        <a:bodyPr/>
        <a:lstStyle/>
        <a:p>
          <a:endParaRPr lang="pt-BR"/>
        </a:p>
      </dgm:t>
    </dgm:pt>
    <dgm:pt modelId="{CC09780F-2E01-435F-9A94-64E3FB44D916}" type="sibTrans" cxnId="{3EF61CB4-069C-464F-A03A-486708B64B35}">
      <dgm:prSet/>
      <dgm:spPr/>
      <dgm:t>
        <a:bodyPr/>
        <a:lstStyle/>
        <a:p>
          <a:endParaRPr lang="pt-BR"/>
        </a:p>
      </dgm:t>
    </dgm:pt>
    <dgm:pt modelId="{4288C190-E5D3-4231-B6DF-3D31ACF5E813}">
      <dgm:prSet phldrT="[Texto]"/>
      <dgm:spPr/>
      <dgm:t>
        <a:bodyPr/>
        <a:lstStyle/>
        <a:p>
          <a:pPr algn="ctr"/>
          <a:r>
            <a:rPr lang="pt-BR" dirty="0" smtClean="0"/>
            <a:t>Desvantagens da técnica lingual tradicional</a:t>
          </a:r>
          <a:endParaRPr lang="pt-BR" dirty="0"/>
        </a:p>
      </dgm:t>
    </dgm:pt>
    <dgm:pt modelId="{AEE17A55-541A-4085-95F1-BEA8D50E11F4}" type="parTrans" cxnId="{FA22594B-B823-4574-B4C7-2232F20A9236}">
      <dgm:prSet/>
      <dgm:spPr/>
      <dgm:t>
        <a:bodyPr/>
        <a:lstStyle/>
        <a:p>
          <a:endParaRPr lang="pt-BR"/>
        </a:p>
      </dgm:t>
    </dgm:pt>
    <dgm:pt modelId="{32934FC9-4395-4C33-BEA5-651F53E5812A}" type="sibTrans" cxnId="{FA22594B-B823-4574-B4C7-2232F20A9236}">
      <dgm:prSet/>
      <dgm:spPr/>
      <dgm:t>
        <a:bodyPr/>
        <a:lstStyle/>
        <a:p>
          <a:endParaRPr lang="pt-BR"/>
        </a:p>
      </dgm:t>
    </dgm:pt>
    <dgm:pt modelId="{AB1B315F-391C-4A25-BF2F-A21C43CBAEF7}">
      <dgm:prSet phldrT="[Texto]"/>
      <dgm:spPr/>
      <dgm:t>
        <a:bodyPr/>
        <a:lstStyle/>
        <a:p>
          <a:pPr algn="ctr"/>
          <a:r>
            <a:rPr lang="pt-BR" dirty="0" smtClean="0"/>
            <a:t>Customização com tecnologia CAD/CAM</a:t>
          </a:r>
          <a:endParaRPr lang="pt-BR" dirty="0"/>
        </a:p>
      </dgm:t>
    </dgm:pt>
    <dgm:pt modelId="{27D1AF3A-E44D-406C-B1C1-99D213F5848A}" type="parTrans" cxnId="{77D4B06B-ECA2-493C-A0E3-4778E3E7F5E7}">
      <dgm:prSet/>
      <dgm:spPr/>
      <dgm:t>
        <a:bodyPr/>
        <a:lstStyle/>
        <a:p>
          <a:endParaRPr lang="pt-BR"/>
        </a:p>
      </dgm:t>
    </dgm:pt>
    <dgm:pt modelId="{EB35E068-E92D-4CF7-9F83-65A6F60953B2}" type="sibTrans" cxnId="{77D4B06B-ECA2-493C-A0E3-4778E3E7F5E7}">
      <dgm:prSet/>
      <dgm:spPr/>
      <dgm:t>
        <a:bodyPr/>
        <a:lstStyle/>
        <a:p>
          <a:endParaRPr lang="pt-BR"/>
        </a:p>
      </dgm:t>
    </dgm:pt>
    <dgm:pt modelId="{4A38DB3E-7354-49DE-BD97-0FD90A6E5760}" type="pres">
      <dgm:prSet presAssocID="{9E199138-F7C3-4F38-A066-9487C388F0B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2ADA4BE-3043-43FD-A5DA-ED70769D9E75}" type="pres">
      <dgm:prSet presAssocID="{9E199138-F7C3-4F38-A066-9487C388F0B7}" presName="dummyMaxCanvas" presStyleCnt="0">
        <dgm:presLayoutVars/>
      </dgm:prSet>
      <dgm:spPr/>
    </dgm:pt>
    <dgm:pt modelId="{5EEB26BD-F46F-4BED-A0F6-E935A7B17D32}" type="pres">
      <dgm:prSet presAssocID="{9E199138-F7C3-4F38-A066-9487C388F0B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BFBA57-54EE-473C-A2A4-FAC32F680FBE}" type="pres">
      <dgm:prSet presAssocID="{9E199138-F7C3-4F38-A066-9487C388F0B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1313E6-1D39-4A09-A984-CC039D3D7DFE}" type="pres">
      <dgm:prSet presAssocID="{9E199138-F7C3-4F38-A066-9487C388F0B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874627-7F81-446B-9D40-460309689D5E}" type="pres">
      <dgm:prSet presAssocID="{9E199138-F7C3-4F38-A066-9487C388F0B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AA8100D-76DF-493B-A0B3-FB6C312AFD57}" type="pres">
      <dgm:prSet presAssocID="{9E199138-F7C3-4F38-A066-9487C388F0B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74893B-7857-49FC-B773-21118DDE500C}" type="pres">
      <dgm:prSet presAssocID="{9E199138-F7C3-4F38-A066-9487C388F0B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F0C56B-2D17-49B8-9BFF-AEED061B044D}" type="pres">
      <dgm:prSet presAssocID="{9E199138-F7C3-4F38-A066-9487C388F0B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C20969-44CE-4CAA-89C0-7592B86E5553}" type="pres">
      <dgm:prSet presAssocID="{9E199138-F7C3-4F38-A066-9487C388F0B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58FB67B-A776-4E55-8513-CA93F05D7115}" type="presOf" srcId="{AB1B315F-391C-4A25-BF2F-A21C43CBAEF7}" destId="{341313E6-1D39-4A09-A984-CC039D3D7DFE}" srcOrd="0" destOrd="0" presId="urn:microsoft.com/office/officeart/2005/8/layout/vProcess5"/>
    <dgm:cxn modelId="{A43D7D72-CAB8-4A7A-84A9-BDC00830DDB8}" type="presOf" srcId="{AB1B315F-391C-4A25-BF2F-A21C43CBAEF7}" destId="{ECC20969-44CE-4CAA-89C0-7592B86E5553}" srcOrd="1" destOrd="0" presId="urn:microsoft.com/office/officeart/2005/8/layout/vProcess5"/>
    <dgm:cxn modelId="{77D4B06B-ECA2-493C-A0E3-4778E3E7F5E7}" srcId="{9E199138-F7C3-4F38-A066-9487C388F0B7}" destId="{AB1B315F-391C-4A25-BF2F-A21C43CBAEF7}" srcOrd="2" destOrd="0" parTransId="{27D1AF3A-E44D-406C-B1C1-99D213F5848A}" sibTransId="{EB35E068-E92D-4CF7-9F83-65A6F60953B2}"/>
    <dgm:cxn modelId="{127703E0-A43A-42D3-9F3F-CF4D002CC448}" type="presOf" srcId="{4288C190-E5D3-4231-B6DF-3D31ACF5E813}" destId="{03F0C56B-2D17-49B8-9BFF-AEED061B044D}" srcOrd="1" destOrd="0" presId="urn:microsoft.com/office/officeart/2005/8/layout/vProcess5"/>
    <dgm:cxn modelId="{3EF61CB4-069C-464F-A03A-486708B64B35}" srcId="{9E199138-F7C3-4F38-A066-9487C388F0B7}" destId="{1122F4F5-D0AB-463A-B589-1A326305129D}" srcOrd="0" destOrd="0" parTransId="{4A9FDC55-226D-4E82-B0F2-67546F9644AB}" sibTransId="{CC09780F-2E01-435F-9A94-64E3FB44D916}"/>
    <dgm:cxn modelId="{CD26587E-8633-4A30-B487-A6E97E8BDB58}" type="presOf" srcId="{CC09780F-2E01-435F-9A94-64E3FB44D916}" destId="{00874627-7F81-446B-9D40-460309689D5E}" srcOrd="0" destOrd="0" presId="urn:microsoft.com/office/officeart/2005/8/layout/vProcess5"/>
    <dgm:cxn modelId="{5E091218-DA90-4DD5-B7C1-87B661ACFCCB}" type="presOf" srcId="{4288C190-E5D3-4231-B6DF-3D31ACF5E813}" destId="{B7BFBA57-54EE-473C-A2A4-FAC32F680FBE}" srcOrd="0" destOrd="0" presId="urn:microsoft.com/office/officeart/2005/8/layout/vProcess5"/>
    <dgm:cxn modelId="{25501FDA-9FD6-4D30-9BFC-FE30211C43AA}" type="presOf" srcId="{9E199138-F7C3-4F38-A066-9487C388F0B7}" destId="{4A38DB3E-7354-49DE-BD97-0FD90A6E5760}" srcOrd="0" destOrd="0" presId="urn:microsoft.com/office/officeart/2005/8/layout/vProcess5"/>
    <dgm:cxn modelId="{2E1B19CA-CB99-486D-BA62-DF38A9BDB7A4}" type="presOf" srcId="{32934FC9-4395-4C33-BEA5-651F53E5812A}" destId="{BAA8100D-76DF-493B-A0B3-FB6C312AFD57}" srcOrd="0" destOrd="0" presId="urn:microsoft.com/office/officeart/2005/8/layout/vProcess5"/>
    <dgm:cxn modelId="{15EA67EF-6330-47DA-94FC-4939E9A8DE3E}" type="presOf" srcId="{1122F4F5-D0AB-463A-B589-1A326305129D}" destId="{3074893B-7857-49FC-B773-21118DDE500C}" srcOrd="1" destOrd="0" presId="urn:microsoft.com/office/officeart/2005/8/layout/vProcess5"/>
    <dgm:cxn modelId="{25732617-CDAC-4A47-8CA1-4215259CA9F6}" type="presOf" srcId="{1122F4F5-D0AB-463A-B589-1A326305129D}" destId="{5EEB26BD-F46F-4BED-A0F6-E935A7B17D32}" srcOrd="0" destOrd="0" presId="urn:microsoft.com/office/officeart/2005/8/layout/vProcess5"/>
    <dgm:cxn modelId="{FA22594B-B823-4574-B4C7-2232F20A9236}" srcId="{9E199138-F7C3-4F38-A066-9487C388F0B7}" destId="{4288C190-E5D3-4231-B6DF-3D31ACF5E813}" srcOrd="1" destOrd="0" parTransId="{AEE17A55-541A-4085-95F1-BEA8D50E11F4}" sibTransId="{32934FC9-4395-4C33-BEA5-651F53E5812A}"/>
    <dgm:cxn modelId="{A3D5C665-8A19-4936-8F86-3E4361145E6B}" type="presParOf" srcId="{4A38DB3E-7354-49DE-BD97-0FD90A6E5760}" destId="{F2ADA4BE-3043-43FD-A5DA-ED70769D9E75}" srcOrd="0" destOrd="0" presId="urn:microsoft.com/office/officeart/2005/8/layout/vProcess5"/>
    <dgm:cxn modelId="{9C23FA56-ED37-4CD0-9B32-F21E243FFEEE}" type="presParOf" srcId="{4A38DB3E-7354-49DE-BD97-0FD90A6E5760}" destId="{5EEB26BD-F46F-4BED-A0F6-E935A7B17D32}" srcOrd="1" destOrd="0" presId="urn:microsoft.com/office/officeart/2005/8/layout/vProcess5"/>
    <dgm:cxn modelId="{8E83A540-2F93-4EBC-931A-832CEF509376}" type="presParOf" srcId="{4A38DB3E-7354-49DE-BD97-0FD90A6E5760}" destId="{B7BFBA57-54EE-473C-A2A4-FAC32F680FBE}" srcOrd="2" destOrd="0" presId="urn:microsoft.com/office/officeart/2005/8/layout/vProcess5"/>
    <dgm:cxn modelId="{865754E0-3CA0-4CFA-87E8-AA0622E1DAD6}" type="presParOf" srcId="{4A38DB3E-7354-49DE-BD97-0FD90A6E5760}" destId="{341313E6-1D39-4A09-A984-CC039D3D7DFE}" srcOrd="3" destOrd="0" presId="urn:microsoft.com/office/officeart/2005/8/layout/vProcess5"/>
    <dgm:cxn modelId="{8B178265-6E4A-4E2F-8243-DFE5865FB1DA}" type="presParOf" srcId="{4A38DB3E-7354-49DE-BD97-0FD90A6E5760}" destId="{00874627-7F81-446B-9D40-460309689D5E}" srcOrd="4" destOrd="0" presId="urn:microsoft.com/office/officeart/2005/8/layout/vProcess5"/>
    <dgm:cxn modelId="{0C9907F7-2C7E-4634-87CB-C4F71834C2A0}" type="presParOf" srcId="{4A38DB3E-7354-49DE-BD97-0FD90A6E5760}" destId="{BAA8100D-76DF-493B-A0B3-FB6C312AFD57}" srcOrd="5" destOrd="0" presId="urn:microsoft.com/office/officeart/2005/8/layout/vProcess5"/>
    <dgm:cxn modelId="{76839F67-2689-446E-84CF-2411D40B652A}" type="presParOf" srcId="{4A38DB3E-7354-49DE-BD97-0FD90A6E5760}" destId="{3074893B-7857-49FC-B773-21118DDE500C}" srcOrd="6" destOrd="0" presId="urn:microsoft.com/office/officeart/2005/8/layout/vProcess5"/>
    <dgm:cxn modelId="{78875F68-5C7F-4C1D-A653-3FC02DE01FBC}" type="presParOf" srcId="{4A38DB3E-7354-49DE-BD97-0FD90A6E5760}" destId="{03F0C56B-2D17-49B8-9BFF-AEED061B044D}" srcOrd="7" destOrd="0" presId="urn:microsoft.com/office/officeart/2005/8/layout/vProcess5"/>
    <dgm:cxn modelId="{5662B67D-E16A-4AC6-89C6-591A12784159}" type="presParOf" srcId="{4A38DB3E-7354-49DE-BD97-0FD90A6E5760}" destId="{ECC20969-44CE-4CAA-89C0-7592B86E555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AB71DA-149E-4B47-8922-FD7837B00805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E520EC7A-FB0D-429A-84B8-5D093BB04EDF}">
      <dgm:prSet phldrT="[Texto]"/>
      <dgm:spPr/>
      <dgm:t>
        <a:bodyPr/>
        <a:lstStyle/>
        <a:p>
          <a:r>
            <a:rPr lang="pt-BR" b="1" dirty="0" smtClean="0">
              <a:latin typeface="+mn-lt"/>
            </a:rPr>
            <a:t>Personalização de </a:t>
          </a:r>
          <a:r>
            <a:rPr lang="pt-BR" b="1" dirty="0" err="1" smtClean="0">
              <a:latin typeface="+mn-lt"/>
            </a:rPr>
            <a:t>bráquetes</a:t>
          </a:r>
          <a:r>
            <a:rPr lang="pt-BR" b="1" dirty="0" smtClean="0">
              <a:latin typeface="+mn-lt"/>
            </a:rPr>
            <a:t>, arcos e dispositivos de transferência indireta</a:t>
          </a:r>
          <a:endParaRPr lang="pt-BR" b="1" dirty="0">
            <a:latin typeface="+mn-lt"/>
          </a:endParaRPr>
        </a:p>
      </dgm:t>
    </dgm:pt>
    <dgm:pt modelId="{16BDB983-DEEA-47D6-BDA1-F8AFA3A4F26D}" type="parTrans" cxnId="{228FDC5A-F64F-4158-90C8-912EC2FBEABC}">
      <dgm:prSet/>
      <dgm:spPr/>
      <dgm:t>
        <a:bodyPr/>
        <a:lstStyle/>
        <a:p>
          <a:endParaRPr lang="pt-BR"/>
        </a:p>
      </dgm:t>
    </dgm:pt>
    <dgm:pt modelId="{A4F9459E-1AF3-4B2C-89D7-AD6C3EB48E33}" type="sibTrans" cxnId="{228FDC5A-F64F-4158-90C8-912EC2FBEABC}">
      <dgm:prSet/>
      <dgm:spPr/>
      <dgm:t>
        <a:bodyPr/>
        <a:lstStyle/>
        <a:p>
          <a:endParaRPr lang="pt-BR"/>
        </a:p>
      </dgm:t>
    </dgm:pt>
    <dgm:pt modelId="{DE2D267B-FD81-44CE-8929-818DF746BE90}">
      <dgm:prSet phldrT="[Texto]"/>
      <dgm:spPr/>
      <dgm:t>
        <a:bodyPr/>
        <a:lstStyle/>
        <a:p>
          <a:r>
            <a:rPr lang="pt-BR" b="0" dirty="0" smtClean="0"/>
            <a:t>Diminuição do tempo de tratamento e tempo de cadeira</a:t>
          </a:r>
          <a:endParaRPr lang="pt-BR" b="0" dirty="0"/>
        </a:p>
      </dgm:t>
    </dgm:pt>
    <dgm:pt modelId="{BB52270C-CC80-434A-8FC5-93686B1B39F6}" type="parTrans" cxnId="{152007B9-09CB-44C1-8057-DAE0CB8BFC8F}">
      <dgm:prSet/>
      <dgm:spPr/>
      <dgm:t>
        <a:bodyPr/>
        <a:lstStyle/>
        <a:p>
          <a:endParaRPr lang="pt-BR"/>
        </a:p>
      </dgm:t>
    </dgm:pt>
    <dgm:pt modelId="{6E9C1A2A-8FC5-4072-8C5D-6F78C44E9219}" type="sibTrans" cxnId="{152007B9-09CB-44C1-8057-DAE0CB8BFC8F}">
      <dgm:prSet/>
      <dgm:spPr/>
      <dgm:t>
        <a:bodyPr/>
        <a:lstStyle/>
        <a:p>
          <a:endParaRPr lang="pt-BR"/>
        </a:p>
      </dgm:t>
    </dgm:pt>
    <dgm:pt modelId="{740734E0-A834-4D0A-889A-F0F7A22C2D58}">
      <dgm:prSet phldrT="[Texto]"/>
      <dgm:spPr/>
      <dgm:t>
        <a:bodyPr/>
        <a:lstStyle/>
        <a:p>
          <a:r>
            <a:rPr lang="pt-BR" dirty="0" smtClean="0"/>
            <a:t>Maior previsibilidade, precisão e eficiência</a:t>
          </a:r>
          <a:endParaRPr lang="pt-BR" dirty="0"/>
        </a:p>
      </dgm:t>
    </dgm:pt>
    <dgm:pt modelId="{16E2CC0A-87EC-45F0-A292-17754A8612C0}" type="parTrans" cxnId="{F3B84ECE-248D-4F73-8C4D-CC48D7F0C716}">
      <dgm:prSet/>
      <dgm:spPr/>
      <dgm:t>
        <a:bodyPr/>
        <a:lstStyle/>
        <a:p>
          <a:endParaRPr lang="pt-BR"/>
        </a:p>
      </dgm:t>
    </dgm:pt>
    <dgm:pt modelId="{1048E98B-EC35-4157-8613-2E389B53BDE4}" type="sibTrans" cxnId="{F3B84ECE-248D-4F73-8C4D-CC48D7F0C716}">
      <dgm:prSet/>
      <dgm:spPr/>
      <dgm:t>
        <a:bodyPr/>
        <a:lstStyle/>
        <a:p>
          <a:endParaRPr lang="pt-BR"/>
        </a:p>
      </dgm:t>
    </dgm:pt>
    <dgm:pt modelId="{4D2A83BD-15B9-46BF-B85D-C5B940BEDC94}">
      <dgm:prSet phldrT="[Texto]"/>
      <dgm:spPr/>
      <dgm:t>
        <a:bodyPr/>
        <a:lstStyle/>
        <a:p>
          <a:r>
            <a:rPr lang="pt-BR" dirty="0" smtClean="0"/>
            <a:t>Diminuição da necessidade de ajustes demorados</a:t>
          </a:r>
          <a:endParaRPr lang="pt-BR" dirty="0"/>
        </a:p>
      </dgm:t>
    </dgm:pt>
    <dgm:pt modelId="{29BCD46B-540A-4551-AFB7-E3240FF05771}" type="parTrans" cxnId="{91623703-6620-4F51-B278-88CBD8B3EC03}">
      <dgm:prSet/>
      <dgm:spPr/>
      <dgm:t>
        <a:bodyPr/>
        <a:lstStyle/>
        <a:p>
          <a:endParaRPr lang="pt-BR"/>
        </a:p>
      </dgm:t>
    </dgm:pt>
    <dgm:pt modelId="{932467E1-F706-47A9-9D21-DADFA370C8E0}" type="sibTrans" cxnId="{91623703-6620-4F51-B278-88CBD8B3EC03}">
      <dgm:prSet/>
      <dgm:spPr/>
      <dgm:t>
        <a:bodyPr/>
        <a:lstStyle/>
        <a:p>
          <a:endParaRPr lang="pt-BR"/>
        </a:p>
      </dgm:t>
    </dgm:pt>
    <dgm:pt modelId="{F86B10B8-1A87-4025-92F6-99808EC94F09}" type="pres">
      <dgm:prSet presAssocID="{4BAB71DA-149E-4B47-8922-FD7837B00805}" presName="CompostProcess" presStyleCnt="0">
        <dgm:presLayoutVars>
          <dgm:dir/>
          <dgm:resizeHandles val="exact"/>
        </dgm:presLayoutVars>
      </dgm:prSet>
      <dgm:spPr/>
    </dgm:pt>
    <dgm:pt modelId="{C1C5E832-DF62-4A16-AE6F-E35AA5FC449B}" type="pres">
      <dgm:prSet presAssocID="{4BAB71DA-149E-4B47-8922-FD7837B00805}" presName="arrow" presStyleLbl="bgShp" presStyleIdx="0" presStyleCnt="1" custScaleX="117647" custLinFactNeighborX="159" custLinFactNeighborY="3346"/>
      <dgm:spPr/>
    </dgm:pt>
    <dgm:pt modelId="{F83D6EB5-6E24-43D0-9331-0190981A00C2}" type="pres">
      <dgm:prSet presAssocID="{4BAB71DA-149E-4B47-8922-FD7837B00805}" presName="linearProcess" presStyleCnt="0"/>
      <dgm:spPr/>
    </dgm:pt>
    <dgm:pt modelId="{6BEEE9F3-CD60-4BCE-B347-F35CAAAC65C1}" type="pres">
      <dgm:prSet presAssocID="{E520EC7A-FB0D-429A-84B8-5D093BB04ED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82401F-9469-4FCE-836A-61F9D3F731B0}" type="pres">
      <dgm:prSet presAssocID="{A4F9459E-1AF3-4B2C-89D7-AD6C3EB48E33}" presName="sibTrans" presStyleCnt="0"/>
      <dgm:spPr/>
    </dgm:pt>
    <dgm:pt modelId="{59848E8F-DB94-445E-81B9-CB98C9B9AD8E}" type="pres">
      <dgm:prSet presAssocID="{DE2D267B-FD81-44CE-8929-818DF746BE90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C3BC04-B538-4545-8953-28E47E2C6A9B}" type="pres">
      <dgm:prSet presAssocID="{6E9C1A2A-8FC5-4072-8C5D-6F78C44E9219}" presName="sibTrans" presStyleCnt="0"/>
      <dgm:spPr/>
    </dgm:pt>
    <dgm:pt modelId="{5261DBE7-F791-4A7C-939C-038C1707AD82}" type="pres">
      <dgm:prSet presAssocID="{740734E0-A834-4D0A-889A-F0F7A22C2D58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075269-6F6E-4DEE-97E1-BFEA00F56967}" type="pres">
      <dgm:prSet presAssocID="{1048E98B-EC35-4157-8613-2E389B53BDE4}" presName="sibTrans" presStyleCnt="0"/>
      <dgm:spPr/>
    </dgm:pt>
    <dgm:pt modelId="{DCD3761E-8941-4633-9EED-FB59357616F1}" type="pres">
      <dgm:prSet presAssocID="{4D2A83BD-15B9-46BF-B85D-C5B940BEDC9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60AC48A-993F-4EF9-966E-84B070ACBC74}" type="presOf" srcId="{740734E0-A834-4D0A-889A-F0F7A22C2D58}" destId="{5261DBE7-F791-4A7C-939C-038C1707AD82}" srcOrd="0" destOrd="0" presId="urn:microsoft.com/office/officeart/2005/8/layout/hProcess9"/>
    <dgm:cxn modelId="{91623703-6620-4F51-B278-88CBD8B3EC03}" srcId="{4BAB71DA-149E-4B47-8922-FD7837B00805}" destId="{4D2A83BD-15B9-46BF-B85D-C5B940BEDC94}" srcOrd="3" destOrd="0" parTransId="{29BCD46B-540A-4551-AFB7-E3240FF05771}" sibTransId="{932467E1-F706-47A9-9D21-DADFA370C8E0}"/>
    <dgm:cxn modelId="{ABCA652B-FE05-497F-9143-D86220688DCE}" type="presOf" srcId="{DE2D267B-FD81-44CE-8929-818DF746BE90}" destId="{59848E8F-DB94-445E-81B9-CB98C9B9AD8E}" srcOrd="0" destOrd="0" presId="urn:microsoft.com/office/officeart/2005/8/layout/hProcess9"/>
    <dgm:cxn modelId="{152007B9-09CB-44C1-8057-DAE0CB8BFC8F}" srcId="{4BAB71DA-149E-4B47-8922-FD7837B00805}" destId="{DE2D267B-FD81-44CE-8929-818DF746BE90}" srcOrd="1" destOrd="0" parTransId="{BB52270C-CC80-434A-8FC5-93686B1B39F6}" sibTransId="{6E9C1A2A-8FC5-4072-8C5D-6F78C44E9219}"/>
    <dgm:cxn modelId="{FA5C2097-57EE-47A5-A0ED-16B56EBD9CF6}" type="presOf" srcId="{E520EC7A-FB0D-429A-84B8-5D093BB04EDF}" destId="{6BEEE9F3-CD60-4BCE-B347-F35CAAAC65C1}" srcOrd="0" destOrd="0" presId="urn:microsoft.com/office/officeart/2005/8/layout/hProcess9"/>
    <dgm:cxn modelId="{7D984163-B458-4BD8-8450-5149FFDDE88F}" type="presOf" srcId="{4BAB71DA-149E-4B47-8922-FD7837B00805}" destId="{F86B10B8-1A87-4025-92F6-99808EC94F09}" srcOrd="0" destOrd="0" presId="urn:microsoft.com/office/officeart/2005/8/layout/hProcess9"/>
    <dgm:cxn modelId="{FC60AB0C-C3EB-4881-819B-5371BCBF5E1D}" type="presOf" srcId="{4D2A83BD-15B9-46BF-B85D-C5B940BEDC94}" destId="{DCD3761E-8941-4633-9EED-FB59357616F1}" srcOrd="0" destOrd="0" presId="urn:microsoft.com/office/officeart/2005/8/layout/hProcess9"/>
    <dgm:cxn modelId="{F3B84ECE-248D-4F73-8C4D-CC48D7F0C716}" srcId="{4BAB71DA-149E-4B47-8922-FD7837B00805}" destId="{740734E0-A834-4D0A-889A-F0F7A22C2D58}" srcOrd="2" destOrd="0" parTransId="{16E2CC0A-87EC-45F0-A292-17754A8612C0}" sibTransId="{1048E98B-EC35-4157-8613-2E389B53BDE4}"/>
    <dgm:cxn modelId="{228FDC5A-F64F-4158-90C8-912EC2FBEABC}" srcId="{4BAB71DA-149E-4B47-8922-FD7837B00805}" destId="{E520EC7A-FB0D-429A-84B8-5D093BB04EDF}" srcOrd="0" destOrd="0" parTransId="{16BDB983-DEEA-47D6-BDA1-F8AFA3A4F26D}" sibTransId="{A4F9459E-1AF3-4B2C-89D7-AD6C3EB48E33}"/>
    <dgm:cxn modelId="{A7422083-CE59-4165-B3CB-BF044A3F024D}" type="presParOf" srcId="{F86B10B8-1A87-4025-92F6-99808EC94F09}" destId="{C1C5E832-DF62-4A16-AE6F-E35AA5FC449B}" srcOrd="0" destOrd="0" presId="urn:microsoft.com/office/officeart/2005/8/layout/hProcess9"/>
    <dgm:cxn modelId="{55E2B5B5-B15D-4C2B-B075-5AAC5F90CD20}" type="presParOf" srcId="{F86B10B8-1A87-4025-92F6-99808EC94F09}" destId="{F83D6EB5-6E24-43D0-9331-0190981A00C2}" srcOrd="1" destOrd="0" presId="urn:microsoft.com/office/officeart/2005/8/layout/hProcess9"/>
    <dgm:cxn modelId="{35B59CCA-BEF2-4858-A3D8-04056C5563C2}" type="presParOf" srcId="{F83D6EB5-6E24-43D0-9331-0190981A00C2}" destId="{6BEEE9F3-CD60-4BCE-B347-F35CAAAC65C1}" srcOrd="0" destOrd="0" presId="urn:microsoft.com/office/officeart/2005/8/layout/hProcess9"/>
    <dgm:cxn modelId="{C01B97E5-ED42-44F0-BD15-177A04A17B2E}" type="presParOf" srcId="{F83D6EB5-6E24-43D0-9331-0190981A00C2}" destId="{9182401F-9469-4FCE-836A-61F9D3F731B0}" srcOrd="1" destOrd="0" presId="urn:microsoft.com/office/officeart/2005/8/layout/hProcess9"/>
    <dgm:cxn modelId="{3282699C-1E4A-453D-8FE5-F0730093612A}" type="presParOf" srcId="{F83D6EB5-6E24-43D0-9331-0190981A00C2}" destId="{59848E8F-DB94-445E-81B9-CB98C9B9AD8E}" srcOrd="2" destOrd="0" presId="urn:microsoft.com/office/officeart/2005/8/layout/hProcess9"/>
    <dgm:cxn modelId="{F6C0F0A0-6C8A-4A5A-B10C-9959A1F49AFF}" type="presParOf" srcId="{F83D6EB5-6E24-43D0-9331-0190981A00C2}" destId="{9BC3BC04-B538-4545-8953-28E47E2C6A9B}" srcOrd="3" destOrd="0" presId="urn:microsoft.com/office/officeart/2005/8/layout/hProcess9"/>
    <dgm:cxn modelId="{9ADF1AFF-F410-4803-A755-E47CD5F8CB2B}" type="presParOf" srcId="{F83D6EB5-6E24-43D0-9331-0190981A00C2}" destId="{5261DBE7-F791-4A7C-939C-038C1707AD82}" srcOrd="4" destOrd="0" presId="urn:microsoft.com/office/officeart/2005/8/layout/hProcess9"/>
    <dgm:cxn modelId="{226D851C-2054-47C1-BF87-550C0B171226}" type="presParOf" srcId="{F83D6EB5-6E24-43D0-9331-0190981A00C2}" destId="{9A075269-6F6E-4DEE-97E1-BFEA00F56967}" srcOrd="5" destOrd="0" presId="urn:microsoft.com/office/officeart/2005/8/layout/hProcess9"/>
    <dgm:cxn modelId="{C6CE08AC-FB08-4750-9DAE-AC9EC0884704}" type="presParOf" srcId="{F83D6EB5-6E24-43D0-9331-0190981A00C2}" destId="{DCD3761E-8941-4633-9EED-FB59357616F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B26BD-F46F-4BED-A0F6-E935A7B17D32}">
      <dsp:nvSpPr>
        <dsp:cNvPr id="0" name=""/>
        <dsp:cNvSpPr/>
      </dsp:nvSpPr>
      <dsp:spPr>
        <a:xfrm>
          <a:off x="0" y="0"/>
          <a:ext cx="4115054" cy="15453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Demanda estética</a:t>
          </a:r>
          <a:endParaRPr lang="pt-BR" sz="2200" kern="1200" dirty="0"/>
        </a:p>
      </dsp:txBody>
      <dsp:txXfrm>
        <a:off x="45261" y="45261"/>
        <a:ext cx="2447516" cy="1454814"/>
      </dsp:txXfrm>
    </dsp:sp>
    <dsp:sp modelId="{B7BFBA57-54EE-473C-A2A4-FAC32F680FBE}">
      <dsp:nvSpPr>
        <dsp:cNvPr id="0" name=""/>
        <dsp:cNvSpPr/>
      </dsp:nvSpPr>
      <dsp:spPr>
        <a:xfrm>
          <a:off x="363092" y="1802892"/>
          <a:ext cx="4115054" cy="1545336"/>
        </a:xfrm>
        <a:prstGeom prst="roundRect">
          <a:avLst>
            <a:gd name="adj" fmla="val 10000"/>
          </a:avLst>
        </a:prstGeom>
        <a:solidFill>
          <a:schemeClr val="accent4">
            <a:hueOff val="1329380"/>
            <a:satOff val="481"/>
            <a:lumOff val="-392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Desvantagens da técnica lingual tradicional</a:t>
          </a:r>
          <a:endParaRPr lang="pt-BR" sz="2200" kern="1200" dirty="0"/>
        </a:p>
      </dsp:txBody>
      <dsp:txXfrm>
        <a:off x="408353" y="1848153"/>
        <a:ext cx="2656970" cy="1454814"/>
      </dsp:txXfrm>
    </dsp:sp>
    <dsp:sp modelId="{341313E6-1D39-4A09-A984-CC039D3D7DFE}">
      <dsp:nvSpPr>
        <dsp:cNvPr id="0" name=""/>
        <dsp:cNvSpPr/>
      </dsp:nvSpPr>
      <dsp:spPr>
        <a:xfrm>
          <a:off x="726185" y="3605784"/>
          <a:ext cx="4115054" cy="1545336"/>
        </a:xfrm>
        <a:prstGeom prst="roundRect">
          <a:avLst>
            <a:gd name="adj" fmla="val 10000"/>
          </a:avLst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kern="1200" dirty="0" smtClean="0"/>
            <a:t>Customização com tecnologia CAD/CAM</a:t>
          </a:r>
          <a:endParaRPr lang="pt-BR" sz="2200" kern="1200" dirty="0"/>
        </a:p>
      </dsp:txBody>
      <dsp:txXfrm>
        <a:off x="771446" y="3651045"/>
        <a:ext cx="2656970" cy="1454814"/>
      </dsp:txXfrm>
    </dsp:sp>
    <dsp:sp modelId="{00874627-7F81-446B-9D40-460309689D5E}">
      <dsp:nvSpPr>
        <dsp:cNvPr id="0" name=""/>
        <dsp:cNvSpPr/>
      </dsp:nvSpPr>
      <dsp:spPr>
        <a:xfrm>
          <a:off x="3110585" y="1171879"/>
          <a:ext cx="1004468" cy="100446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>
        <a:off x="3336590" y="1171879"/>
        <a:ext cx="552458" cy="755862"/>
      </dsp:txXfrm>
    </dsp:sp>
    <dsp:sp modelId="{BAA8100D-76DF-493B-A0B3-FB6C312AFD57}">
      <dsp:nvSpPr>
        <dsp:cNvPr id="0" name=""/>
        <dsp:cNvSpPr/>
      </dsp:nvSpPr>
      <dsp:spPr>
        <a:xfrm>
          <a:off x="3473678" y="2964469"/>
          <a:ext cx="1004468" cy="100446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3137075"/>
            <a:satOff val="-4001"/>
            <a:lumOff val="-1561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3137075"/>
              <a:satOff val="-4001"/>
              <a:lumOff val="-15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>
        <a:off x="3699683" y="2964469"/>
        <a:ext cx="552458" cy="75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5E832-DF62-4A16-AE6F-E35AA5FC449B}">
      <dsp:nvSpPr>
        <dsp:cNvPr id="0" name=""/>
        <dsp:cNvSpPr/>
      </dsp:nvSpPr>
      <dsp:spPr>
        <a:xfrm>
          <a:off x="5" y="0"/>
          <a:ext cx="11634945" cy="4240924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EEE9F3-CD60-4BCE-B347-F35CAAAC65C1}">
      <dsp:nvSpPr>
        <dsp:cNvPr id="0" name=""/>
        <dsp:cNvSpPr/>
      </dsp:nvSpPr>
      <dsp:spPr>
        <a:xfrm>
          <a:off x="5823" y="1272277"/>
          <a:ext cx="2800796" cy="16963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b="1" kern="1200" dirty="0" smtClean="0">
              <a:latin typeface="+mn-lt"/>
            </a:rPr>
            <a:t>Personalização de </a:t>
          </a:r>
          <a:r>
            <a:rPr lang="pt-BR" sz="1900" b="1" kern="1200" dirty="0" err="1" smtClean="0">
              <a:latin typeface="+mn-lt"/>
            </a:rPr>
            <a:t>bráquetes</a:t>
          </a:r>
          <a:r>
            <a:rPr lang="pt-BR" sz="1900" b="1" kern="1200" dirty="0" smtClean="0">
              <a:latin typeface="+mn-lt"/>
            </a:rPr>
            <a:t>, arcos e dispositivos de transferência indireta</a:t>
          </a:r>
          <a:endParaRPr lang="pt-BR" sz="1900" b="1" kern="1200" dirty="0">
            <a:latin typeface="+mn-lt"/>
          </a:endParaRPr>
        </a:p>
      </dsp:txBody>
      <dsp:txXfrm>
        <a:off x="88633" y="1355087"/>
        <a:ext cx="2635176" cy="1530749"/>
      </dsp:txXfrm>
    </dsp:sp>
    <dsp:sp modelId="{59848E8F-DB94-445E-81B9-CB98C9B9AD8E}">
      <dsp:nvSpPr>
        <dsp:cNvPr id="0" name=""/>
        <dsp:cNvSpPr/>
      </dsp:nvSpPr>
      <dsp:spPr>
        <a:xfrm>
          <a:off x="2946659" y="1272277"/>
          <a:ext cx="2800796" cy="1696369"/>
        </a:xfrm>
        <a:prstGeom prst="roundRect">
          <a:avLst/>
        </a:prstGeom>
        <a:solidFill>
          <a:schemeClr val="accent4">
            <a:hueOff val="886254"/>
            <a:satOff val="321"/>
            <a:lumOff val="-261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b="0" kern="1200" dirty="0" smtClean="0"/>
            <a:t>Diminuição do tempo de tratamento e tempo de cadeira</a:t>
          </a:r>
          <a:endParaRPr lang="pt-BR" sz="1900" b="0" kern="1200" dirty="0"/>
        </a:p>
      </dsp:txBody>
      <dsp:txXfrm>
        <a:off x="3029469" y="1355087"/>
        <a:ext cx="2635176" cy="1530749"/>
      </dsp:txXfrm>
    </dsp:sp>
    <dsp:sp modelId="{5261DBE7-F791-4A7C-939C-038C1707AD82}">
      <dsp:nvSpPr>
        <dsp:cNvPr id="0" name=""/>
        <dsp:cNvSpPr/>
      </dsp:nvSpPr>
      <dsp:spPr>
        <a:xfrm>
          <a:off x="5887495" y="1272277"/>
          <a:ext cx="2800796" cy="1696369"/>
        </a:xfrm>
        <a:prstGeom prst="roundRect">
          <a:avLst/>
        </a:prstGeom>
        <a:solidFill>
          <a:schemeClr val="accent4">
            <a:hueOff val="1772507"/>
            <a:satOff val="641"/>
            <a:lumOff val="-52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Maior previsibilidade, precisão e eficiência</a:t>
          </a:r>
          <a:endParaRPr lang="pt-BR" sz="1900" kern="1200" dirty="0"/>
        </a:p>
      </dsp:txBody>
      <dsp:txXfrm>
        <a:off x="5970305" y="1355087"/>
        <a:ext cx="2635176" cy="1530749"/>
      </dsp:txXfrm>
    </dsp:sp>
    <dsp:sp modelId="{DCD3761E-8941-4633-9EED-FB59357616F1}">
      <dsp:nvSpPr>
        <dsp:cNvPr id="0" name=""/>
        <dsp:cNvSpPr/>
      </dsp:nvSpPr>
      <dsp:spPr>
        <a:xfrm>
          <a:off x="8828331" y="1272277"/>
          <a:ext cx="2800796" cy="1696369"/>
        </a:xfrm>
        <a:prstGeom prst="roundRect">
          <a:avLst/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Diminuição da necessidade de ajustes demorados</a:t>
          </a:r>
          <a:endParaRPr lang="pt-BR" sz="1900" kern="1200" dirty="0"/>
        </a:p>
      </dsp:txBody>
      <dsp:txXfrm>
        <a:off x="8911141" y="1355087"/>
        <a:ext cx="2635176" cy="1530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5B94B-46A2-424D-9B93-F3596FBB0660}" type="datetimeFigureOut">
              <a:rPr lang="pt-BR" smtClean="0"/>
              <a:t>27/03/2019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A3268-34D8-40E5-BD28-C32D873CDC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062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002060"/>
                </a:solidFill>
              </a:rPr>
              <a:t>A busca por tratamentos que sejam efetivos e estéticos tem aumentado consideravelmente.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002060"/>
                </a:solidFill>
              </a:rPr>
              <a:t>Infelizmente, a abordagem lingual sempre tem sido considerada a mais difícil e incômoda de tratar o paciente. Algumas</a:t>
            </a:r>
            <a:r>
              <a:rPr lang="pt-BR" sz="1200" baseline="0" dirty="0" smtClean="0">
                <a:solidFill>
                  <a:srgbClr val="002060"/>
                </a:solidFill>
              </a:rPr>
              <a:t> desvantagens da técnica: restrição na fala e conforto oral, na higiene, irritações na língua, técnica de colagem e </a:t>
            </a:r>
            <a:r>
              <a:rPr lang="pt-BR" sz="1200" baseline="0" dirty="0" err="1" smtClean="0">
                <a:solidFill>
                  <a:srgbClr val="002060"/>
                </a:solidFill>
              </a:rPr>
              <a:t>recolagem</a:t>
            </a:r>
            <a:r>
              <a:rPr lang="pt-BR" sz="1200" baseline="0" dirty="0" smtClean="0">
                <a:solidFill>
                  <a:srgbClr val="002060"/>
                </a:solidFill>
              </a:rPr>
              <a:t> complexa e imprecisa, maior tempo de cadeira, e dificuldades no processo de refinamento.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002060"/>
                </a:solidFill>
              </a:rPr>
              <a:t>Com a introdução dos</a:t>
            </a:r>
            <a:r>
              <a:rPr lang="pt-BR" sz="1200" baseline="0" dirty="0" smtClean="0">
                <a:solidFill>
                  <a:srgbClr val="002060"/>
                </a:solidFill>
              </a:rPr>
              <a:t> aparelhos individualizados por tecnologia</a:t>
            </a:r>
            <a:r>
              <a:rPr lang="pt-BR" sz="1200" dirty="0" smtClean="0">
                <a:solidFill>
                  <a:srgbClr val="002060"/>
                </a:solidFill>
              </a:rPr>
              <a:t> CAD/CAM, estamos atingindo uma era de planos de tratamentos e execução mais previsíveis na ortodontia lingual, permitindo assim que os tratamentos ortodônticos linguais façam parte de toda a prática de ortodontia. O planejamento digital e a abordagem personalizada tornam a ortodontia lingual mais usável e previsível. diminuir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902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002060"/>
                </a:solidFill>
              </a:rPr>
              <a:t>Desenvolvido na França em 2007, o sistema </a:t>
            </a:r>
            <a:r>
              <a:rPr lang="pt-BR" sz="1200" dirty="0" err="1" smtClean="0">
                <a:solidFill>
                  <a:srgbClr val="002060"/>
                </a:solidFill>
              </a:rPr>
              <a:t>Harmony</a:t>
            </a:r>
            <a:r>
              <a:rPr lang="pt-BR" sz="1200" b="1" dirty="0" smtClean="0">
                <a:solidFill>
                  <a:srgbClr val="002060"/>
                </a:solidFill>
              </a:rPr>
              <a:t>®</a:t>
            </a:r>
            <a:r>
              <a:rPr lang="pt-BR" sz="1200" dirty="0" smtClean="0">
                <a:solidFill>
                  <a:srgbClr val="002060"/>
                </a:solidFill>
              </a:rPr>
              <a:t> consiste em um aparelho individualizado lingual </a:t>
            </a:r>
            <a:r>
              <a:rPr lang="pt-BR" sz="1200" dirty="0" err="1" smtClean="0">
                <a:solidFill>
                  <a:srgbClr val="002060"/>
                </a:solidFill>
              </a:rPr>
              <a:t>autoligado</a:t>
            </a:r>
            <a:r>
              <a:rPr lang="pt-BR" sz="1200" dirty="0" smtClean="0">
                <a:solidFill>
                  <a:srgbClr val="002060"/>
                </a:solidFill>
              </a:rPr>
              <a:t> que oferece excelente controle das três dimensões de movimentação.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 o primeiro sistema lingual que combina um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digital 3D,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PADs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customizados,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autoligados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interativos, arcos pré-formados roboticamente 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jigs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posicionadores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anteriores. </a:t>
            </a:r>
            <a:endParaRPr lang="pt-BR" sz="1200" dirty="0" smtClean="0">
              <a:solidFill>
                <a:srgbClr val="002060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838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>
                <a:solidFill>
                  <a:srgbClr val="002060"/>
                </a:solidFill>
              </a:rPr>
              <a:t>Inventado por Dr. </a:t>
            </a:r>
            <a:r>
              <a:rPr lang="pt-BR" sz="1200" dirty="0" err="1" smtClean="0">
                <a:solidFill>
                  <a:srgbClr val="002060"/>
                </a:solidFill>
              </a:rPr>
              <a:t>Pravin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Shetty</a:t>
            </a:r>
            <a:r>
              <a:rPr lang="pt-BR" sz="1200" dirty="0" smtClean="0">
                <a:solidFill>
                  <a:srgbClr val="002060"/>
                </a:solidFill>
              </a:rPr>
              <a:t> e Dr. </a:t>
            </a:r>
            <a:r>
              <a:rPr lang="pt-BR" sz="1200" dirty="0" err="1" smtClean="0">
                <a:solidFill>
                  <a:srgbClr val="002060"/>
                </a:solidFill>
              </a:rPr>
              <a:t>Manjul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Jain</a:t>
            </a:r>
            <a:r>
              <a:rPr lang="pt-BR" sz="1200" dirty="0" smtClean="0">
                <a:solidFill>
                  <a:srgbClr val="002060"/>
                </a:solidFill>
              </a:rPr>
              <a:t> em Mumbai, na Índia, o sistema Lingual Matrix é customizado com tecnologia CAD/CAM e utiliza arco reto</a:t>
            </a:r>
          </a:p>
          <a:p>
            <a:pPr marL="342900" indent="-342900" algn="ctr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Desenvolvido na China em 2009, o sistema, que apresenta desenhos de </a:t>
            </a:r>
            <a:r>
              <a:rPr lang="pt-BR" sz="1200" dirty="0" err="1" smtClean="0">
                <a:solidFill>
                  <a:srgbClr val="002060"/>
                </a:solidFill>
              </a:rPr>
              <a:t>bráquetes</a:t>
            </a:r>
            <a:r>
              <a:rPr lang="pt-BR" sz="1200" dirty="0" smtClean="0">
                <a:solidFill>
                  <a:srgbClr val="002060"/>
                </a:solidFill>
              </a:rPr>
              <a:t> variáveis, apresenta as seguintes vantagens: Previsibilidade;</a:t>
            </a:r>
          </a:p>
          <a:p>
            <a:pPr marL="342900" indent="-342900" algn="ctr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Controle tridimensional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552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sz="1200" dirty="0" err="1" smtClean="0">
                <a:solidFill>
                  <a:srgbClr val="002060"/>
                </a:solidFill>
              </a:rPr>
              <a:t>Fillion</a:t>
            </a:r>
            <a:r>
              <a:rPr lang="pt-BR" sz="1200" dirty="0" smtClean="0">
                <a:solidFill>
                  <a:srgbClr val="002060"/>
                </a:solidFill>
              </a:rPr>
              <a:t> descreveu que no sistema </a:t>
            </a:r>
            <a:r>
              <a:rPr lang="pt-BR" sz="1200" dirty="0" err="1" smtClean="0">
                <a:solidFill>
                  <a:srgbClr val="002060"/>
                </a:solidFill>
              </a:rPr>
              <a:t>Orapix</a:t>
            </a:r>
            <a:r>
              <a:rPr lang="pt-BR" sz="1200" dirty="0" smtClean="0">
                <a:solidFill>
                  <a:srgbClr val="002060"/>
                </a:solidFill>
              </a:rPr>
              <a:t> a mecânica de deslize em casos de extrações é facilitada por não haver dobras nos arcos, diminuindo também o tempo de tratamento.</a:t>
            </a:r>
          </a:p>
          <a:p>
            <a:endParaRPr lang="pt-BR" dirty="0" smtClean="0"/>
          </a:p>
          <a:p>
            <a:pPr algn="just"/>
            <a:r>
              <a:rPr lang="pt-BR" sz="1200" dirty="0" err="1" smtClean="0">
                <a:solidFill>
                  <a:srgbClr val="002060"/>
                </a:solidFill>
              </a:rPr>
              <a:t>Knösel</a:t>
            </a:r>
            <a:r>
              <a:rPr lang="pt-BR" sz="1200" dirty="0" smtClean="0">
                <a:solidFill>
                  <a:srgbClr val="002060"/>
                </a:solidFill>
              </a:rPr>
              <a:t> et al., ao comparar </a:t>
            </a:r>
            <a:r>
              <a:rPr lang="pt-BR" sz="1200" dirty="0" err="1" smtClean="0">
                <a:solidFill>
                  <a:srgbClr val="002060"/>
                </a:solidFill>
              </a:rPr>
              <a:t>Incognito</a:t>
            </a:r>
            <a:r>
              <a:rPr lang="pt-BR" sz="1200" dirty="0" smtClean="0">
                <a:solidFill>
                  <a:srgbClr val="002060"/>
                </a:solidFill>
              </a:rPr>
              <a:t> e WIN, concluíram que o sistema WIN apresentou ser mais vantajoso quanto ao tempo de tratamento.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55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 err="1" smtClean="0">
                <a:solidFill>
                  <a:srgbClr val="002060"/>
                </a:solidFill>
              </a:rPr>
              <a:t>Wiechmann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i="1" dirty="0" smtClean="0">
                <a:solidFill>
                  <a:srgbClr val="002060"/>
                </a:solidFill>
              </a:rPr>
              <a:t>et. al</a:t>
            </a:r>
            <a:r>
              <a:rPr lang="pt-BR" sz="1200" dirty="0" smtClean="0">
                <a:solidFill>
                  <a:srgbClr val="002060"/>
                </a:solidFill>
              </a:rPr>
              <a:t>. constataram que o </a:t>
            </a:r>
            <a:r>
              <a:rPr lang="pt-BR" sz="1200" dirty="0" err="1" smtClean="0">
                <a:solidFill>
                  <a:srgbClr val="002060"/>
                </a:solidFill>
              </a:rPr>
              <a:t>sitema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Incognito</a:t>
            </a:r>
            <a:r>
              <a:rPr lang="pt-BR" sz="1200" dirty="0" smtClean="0">
                <a:solidFill>
                  <a:srgbClr val="002060"/>
                </a:solidFill>
              </a:rPr>
              <a:t> superou o problema da dificuldade de colagens. </a:t>
            </a:r>
            <a:r>
              <a:rPr lang="pt-BR" sz="1200" i="1" dirty="0" smtClean="0">
                <a:solidFill>
                  <a:srgbClr val="002060"/>
                </a:solidFill>
              </a:rPr>
              <a:t>George et. al.</a:t>
            </a:r>
            <a:r>
              <a:rPr lang="pt-BR" sz="1200" dirty="0" smtClean="0">
                <a:solidFill>
                  <a:srgbClr val="002060"/>
                </a:solidFill>
              </a:rPr>
              <a:t>, também observaram que a maior extensão das bases dos </a:t>
            </a:r>
            <a:r>
              <a:rPr lang="pt-BR" sz="1200" dirty="0" err="1" smtClean="0">
                <a:solidFill>
                  <a:srgbClr val="002060"/>
                </a:solidFill>
              </a:rPr>
              <a:t>bráquetes</a:t>
            </a:r>
            <a:r>
              <a:rPr lang="pt-BR" sz="1200" dirty="0" smtClean="0">
                <a:solidFill>
                  <a:srgbClr val="002060"/>
                </a:solidFill>
              </a:rPr>
              <a:t> no sistema </a:t>
            </a:r>
            <a:r>
              <a:rPr lang="pt-BR" sz="1200" dirty="0" err="1" smtClean="0">
                <a:solidFill>
                  <a:srgbClr val="002060"/>
                </a:solidFill>
              </a:rPr>
              <a:t>Harmony</a:t>
            </a:r>
            <a:r>
              <a:rPr lang="pt-BR" sz="1200" dirty="0" smtClean="0">
                <a:solidFill>
                  <a:srgbClr val="002060"/>
                </a:solidFill>
              </a:rPr>
              <a:t> e conformação das mesmas, facilitou o processo de colagem e </a:t>
            </a:r>
            <a:r>
              <a:rPr lang="pt-BR" sz="1200" dirty="0" err="1" smtClean="0">
                <a:solidFill>
                  <a:srgbClr val="002060"/>
                </a:solidFill>
              </a:rPr>
              <a:t>recolagem</a:t>
            </a:r>
            <a:r>
              <a:rPr lang="pt-BR" sz="1200" dirty="0" smtClean="0">
                <a:solidFill>
                  <a:srgbClr val="002060"/>
                </a:solidFill>
              </a:rPr>
              <a:t>, tornando a taxa de descolagens comparável com os sistemas labiais.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394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1" dirty="0" err="1" smtClean="0">
                <a:solidFill>
                  <a:srgbClr val="002060"/>
                </a:solidFill>
              </a:rPr>
              <a:t>Wiechmann</a:t>
            </a:r>
            <a:r>
              <a:rPr lang="pt-BR" sz="1200" b="1" i="1" dirty="0" smtClean="0">
                <a:solidFill>
                  <a:srgbClr val="002060"/>
                </a:solidFill>
              </a:rPr>
              <a:t> et. al.</a:t>
            </a:r>
            <a:r>
              <a:rPr lang="pt-BR" sz="1200" dirty="0" smtClean="0">
                <a:solidFill>
                  <a:srgbClr val="002060"/>
                </a:solidFill>
              </a:rPr>
              <a:t> testou e comprovou que os </a:t>
            </a:r>
            <a:r>
              <a:rPr lang="pt-BR" sz="1200" dirty="0" err="1" smtClean="0">
                <a:solidFill>
                  <a:srgbClr val="002060"/>
                </a:solidFill>
              </a:rPr>
              <a:t>bráquetes</a:t>
            </a:r>
            <a:r>
              <a:rPr lang="pt-BR" sz="1200" dirty="0" smtClean="0">
                <a:solidFill>
                  <a:srgbClr val="002060"/>
                </a:solidFill>
              </a:rPr>
              <a:t> linguais customizados do sistema incógnito apresentaram maior conforto ao paciente. </a:t>
            </a:r>
            <a:r>
              <a:rPr lang="pt-BR" sz="1200" b="1" i="1" dirty="0" smtClean="0">
                <a:solidFill>
                  <a:srgbClr val="002060"/>
                </a:solidFill>
              </a:rPr>
              <a:t>Araújo et. al </a:t>
            </a:r>
            <a:r>
              <a:rPr lang="pt-BR" sz="1200" dirty="0" smtClean="0">
                <a:solidFill>
                  <a:srgbClr val="002060"/>
                </a:solidFill>
              </a:rPr>
              <a:t>também concluíram que os sistemas de </a:t>
            </a:r>
            <a:r>
              <a:rPr lang="pt-BR" sz="1200" dirty="0" err="1" smtClean="0">
                <a:solidFill>
                  <a:srgbClr val="002060"/>
                </a:solidFill>
              </a:rPr>
              <a:t>bráquetes</a:t>
            </a:r>
            <a:r>
              <a:rPr lang="pt-BR" sz="1200" dirty="0" smtClean="0">
                <a:solidFill>
                  <a:srgbClr val="002060"/>
                </a:solidFill>
              </a:rPr>
              <a:t> linguais individualizados por computador proporcionam maior conforto e facilidade na fonação. </a:t>
            </a:r>
            <a:r>
              <a:rPr lang="pt-BR" sz="1200" i="1" dirty="0" err="1" smtClean="0">
                <a:solidFill>
                  <a:srgbClr val="002060"/>
                </a:solidFill>
              </a:rPr>
              <a:t>Fillion</a:t>
            </a:r>
            <a:r>
              <a:rPr lang="pt-BR" sz="1200" dirty="0" smtClean="0">
                <a:solidFill>
                  <a:srgbClr val="002060"/>
                </a:solidFill>
              </a:rPr>
              <a:t> concluiu que o sistema </a:t>
            </a:r>
            <a:r>
              <a:rPr lang="pt-BR" sz="1200" dirty="0" err="1" smtClean="0">
                <a:solidFill>
                  <a:srgbClr val="002060"/>
                </a:solidFill>
              </a:rPr>
              <a:t>Orapix</a:t>
            </a:r>
            <a:r>
              <a:rPr lang="pt-BR" sz="1200" dirty="0" smtClean="0">
                <a:solidFill>
                  <a:srgbClr val="002060"/>
                </a:solidFill>
              </a:rPr>
              <a:t> promove maior conforto ao paciente por eliminar dobras nos caninos e pré-molares. </a:t>
            </a:r>
            <a:r>
              <a:rPr lang="pt-BR" sz="1200" i="1" dirty="0" smtClean="0">
                <a:solidFill>
                  <a:srgbClr val="002060"/>
                </a:solidFill>
              </a:rPr>
              <a:t>George et. al</a:t>
            </a:r>
            <a:r>
              <a:rPr lang="pt-BR" sz="1200" dirty="0" smtClean="0">
                <a:solidFill>
                  <a:srgbClr val="002060"/>
                </a:solidFill>
              </a:rPr>
              <a:t>., ao descrever o sistema </a:t>
            </a:r>
            <a:r>
              <a:rPr lang="pt-BR" sz="1200" dirty="0" err="1" smtClean="0">
                <a:solidFill>
                  <a:srgbClr val="002060"/>
                </a:solidFill>
              </a:rPr>
              <a:t>Harmony</a:t>
            </a:r>
            <a:r>
              <a:rPr lang="pt-BR" sz="1200" dirty="0" smtClean="0">
                <a:solidFill>
                  <a:srgbClr val="002060"/>
                </a:solidFill>
              </a:rPr>
              <a:t>®, também relataram que os sistemas linguais customizados conferem maior conforto ao paciente e menor irritação lingual.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0766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1" dirty="0" err="1" smtClean="0">
                <a:solidFill>
                  <a:srgbClr val="002060"/>
                </a:solidFill>
              </a:rPr>
              <a:t>Wiechmann</a:t>
            </a:r>
            <a:r>
              <a:rPr lang="pt-BR" sz="1200" b="1" dirty="0" smtClean="0">
                <a:solidFill>
                  <a:srgbClr val="002060"/>
                </a:solidFill>
              </a:rPr>
              <a:t> </a:t>
            </a:r>
            <a:r>
              <a:rPr lang="pt-BR" sz="1200" dirty="0" smtClean="0">
                <a:solidFill>
                  <a:srgbClr val="002060"/>
                </a:solidFill>
              </a:rPr>
              <a:t>relatou que a produção virtual dos </a:t>
            </a:r>
            <a:r>
              <a:rPr lang="pt-BR" sz="1200" dirty="0" err="1" smtClean="0">
                <a:solidFill>
                  <a:srgbClr val="002060"/>
                </a:solidFill>
              </a:rPr>
              <a:t>bráquetes</a:t>
            </a:r>
            <a:r>
              <a:rPr lang="pt-BR" sz="1200" dirty="0" smtClean="0">
                <a:solidFill>
                  <a:srgbClr val="002060"/>
                </a:solidFill>
              </a:rPr>
              <a:t> no computador causou a diminuição da necessidade de dobras de acabamento por aumentar a </a:t>
            </a:r>
            <a:r>
              <a:rPr lang="pt-BR" sz="1200" b="1" dirty="0" smtClean="0">
                <a:solidFill>
                  <a:srgbClr val="002060"/>
                </a:solidFill>
              </a:rPr>
              <a:t>acurácia do posicionamento do </a:t>
            </a:r>
            <a:r>
              <a:rPr lang="pt-BR" sz="1200" b="1" dirty="0" err="1" smtClean="0">
                <a:solidFill>
                  <a:srgbClr val="002060"/>
                </a:solidFill>
              </a:rPr>
              <a:t>bráquete</a:t>
            </a:r>
            <a:r>
              <a:rPr lang="pt-BR" sz="1200" dirty="0" smtClean="0">
                <a:solidFill>
                  <a:srgbClr val="002060"/>
                </a:solidFill>
              </a:rPr>
              <a:t>, a acurácia </a:t>
            </a:r>
            <a:r>
              <a:rPr lang="pt-BR" sz="1200" b="1" dirty="0" smtClean="0">
                <a:solidFill>
                  <a:srgbClr val="002060"/>
                </a:solidFill>
              </a:rPr>
              <a:t>da fabricação dos arcos</a:t>
            </a:r>
            <a:r>
              <a:rPr lang="pt-BR" sz="1200" dirty="0" smtClean="0">
                <a:solidFill>
                  <a:srgbClr val="002060"/>
                </a:solidFill>
              </a:rPr>
              <a:t> e a acurácia </a:t>
            </a:r>
            <a:r>
              <a:rPr lang="pt-BR" sz="1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da relação entre os </a:t>
            </a:r>
            <a:r>
              <a:rPr lang="pt-BR" sz="12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bráquetes</a:t>
            </a:r>
            <a:r>
              <a:rPr lang="pt-BR" sz="1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 arcos</a:t>
            </a:r>
            <a:r>
              <a:rPr lang="pt-BR" sz="1200" dirty="0" smtClean="0">
                <a:solidFill>
                  <a:srgbClr val="002060"/>
                </a:solidFill>
              </a:rPr>
              <a:t>.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Seguindo esta linha, </a:t>
            </a:r>
            <a:r>
              <a:rPr lang="pt-BR" sz="1200" b="1" i="1" u="none" strike="noStrike" kern="1200" baseline="0" dirty="0" err="1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Grauer</a:t>
            </a:r>
            <a:r>
              <a:rPr lang="pt-BR" sz="1200" b="1" i="1" u="none" strike="noStrike" kern="1200" baseline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et. al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2011 ao quantificar as discrepâncias entre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modelos finais com o sistema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Incognito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™, observaram que as diferenças eram muito pequenas, confirmando a alta acurácia do sistema e </a:t>
            </a:r>
            <a:r>
              <a:rPr lang="pt-BR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Fillion</a:t>
            </a:r>
            <a:r>
              <a:rPr lang="pt-BR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2011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descreveu também que a individualização dos arcos linguais aumentam a precisão das movimentações dentárias. Concordando com essa ideia,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Lossdörfer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et. al., 2014 demonstrou que no sistema WIN a acurácia entre a dimensão do slot e os arcos de finalização conferem um ótimo controle na desejada movimentação dentária, incluindo torque 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Pauls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et. al., 2017 ao comparar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modelos finais utilizando o sistema WIN, confirmaram que é possível obter o resultado final previsto pelo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alta acurácia. Porém,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Alobeid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et. al., 2018, ao comprar a eficiência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linguais e labiais quanto ao alinhamento, utilizando o sistema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Incognito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concluíram que os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linguais apresentaram menor efetividade na correção das posições dentárias no sentido vertical 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antero-posterior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durante a fase inicial de alinhamento, comparados aos sistemas labiais. </a:t>
            </a:r>
          </a:p>
          <a:p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Fillion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et. al., 2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330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Fillion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et. al., 2011 relataram que uma das vantagens do sistema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Orapix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 é o controle por parte do ortodontista sobre 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virtual antes do posicionamento dos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dessa forma, após o envio do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virtual, é permitido ao ortodontista fazer mudanças em relação à altura, angulação, inclinação, rotação e posicionamentos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antero-posteriores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mesio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-distais dos dentes. Confirmando essa ideia,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Wiechmann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et. al., 2003 relataram que com o sistema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Incognito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™ também é possível ao ortodontista fazer mudanças no posicionamento dos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durante planejamento, sob mesmos aspectos.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546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Fillion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2011 relatou que o sistema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Orapix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®, por trabalhar com arco reto, com posicionamento dos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mais próximo à gengiva, permite maior controle tridimensional dos incisivos, já que os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estão colados também mais próximos à superfície lingual dos dentes e mais próximos ao centro de resistência dos incisivos. Em concordância,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Lossdorfer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et. al., 2014, ao testar a eficácia do sistema WIN no controle de torque dos incisivos, constataram que o sistema apresentou um efetivo controle clínico, em razão da alta precisão na relação entre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slots e arcos.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42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Grauer</a:t>
            </a:r>
            <a:r>
              <a:rPr lang="pt-B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et. al., 2011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ao avaliar a acurácia do sistema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Incognito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™, comparando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modelos finais de 94 pacientes, concluíram que, apesar de o sistema totalmente customizado ter alcançado os objetivos no resultado final com alta acurácia, </a:t>
            </a:r>
            <a:r>
              <a:rPr lang="pt-BR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 houve alta precisão na expansão dos segundos molares e inclinação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dos mesmos. No entanto, George et. al., 2013, disseram que, em virtude de os arcos linguais serem 30% menor que os arcos labiais, é facilitada a expansão de uma maneira geral na ortodontia lingual, principalmente com o uso de arcos não customizados com ligas de Níquel-Titânio.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52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acordo com o levantamento bibliográfico realizado neste trabalho, pôde-se concluir que a nova geração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linguais totalmente customizados apresentam as seguintes vantagens: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Redução no tempo de tratamento;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Maior facilidade nas colagens 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recolagens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Maior conforto e facilidade na fonação;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Maior precisão no planejamento e acurácia nas movimentações dentárias;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Possibilidade de fazer mudanças no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planejamento por parte do ortodontista; e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Maior controle tridimensional dos incisivos.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89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>
                <a:solidFill>
                  <a:srgbClr val="002060"/>
                </a:solidFill>
              </a:rPr>
              <a:t>(1)previsibilidade do tratamento, (2)acurácia na movimentação dentária, (3)facilidade de colagem e </a:t>
            </a:r>
            <a:r>
              <a:rPr lang="pt-BR" sz="1200" dirty="0" err="1" smtClean="0">
                <a:solidFill>
                  <a:srgbClr val="002060"/>
                </a:solidFill>
              </a:rPr>
              <a:t>recolagem</a:t>
            </a:r>
            <a:r>
              <a:rPr lang="pt-BR" sz="1200" dirty="0" smtClean="0">
                <a:solidFill>
                  <a:srgbClr val="002060"/>
                </a:solidFill>
              </a:rPr>
              <a:t>, (4)eficiência do tratamento e (5)conforto do paciente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1319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acordo com o levantamento bibliográfico realizado neste trabalho, pôde-se concluir que a nova geração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linguais totalmente customizados apresentam as seguintes vantagens: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Redução no tempo de tratamento;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Maior facilidade nas colagens 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recolagens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Maior conforto e facilidade na fonação;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Maior precisão no planejamento e acurácia nas movimentações dentárias;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Possibilidade de fazer mudanças no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planejamento por parte do ortodontista; e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Maior controle tridimensional dos incisivos.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967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acordo com o levantamento bibliográfico realizado neste trabalho, pôde-se concluir que a nova geração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linguais totalmente customizados apresentam as seguintes vantagens: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Redução no tempo de tratamento;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Maior facilidade nas colagens 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recolagens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Maior conforto e facilidade na fonação;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Maior precisão no planejamento e acurácia nas movimentações dentárias;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Possibilidade de fazer mudanças no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planejamento por parte do ortodontista; e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Maior controle tridimensional dos incisivos.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871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(1)FUJITA: </a:t>
            </a:r>
            <a:r>
              <a:rPr lang="pt-BR" sz="1200" dirty="0" smtClean="0">
                <a:solidFill>
                  <a:srgbClr val="002060"/>
                </a:solidFill>
              </a:rPr>
              <a:t>Desenvolveu, no Japão um aparelho lingual visando proteger os tecidos bucais do aparelho em pacientes que praticavam artes marciais.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(2)KURZ: </a:t>
            </a:r>
            <a:r>
              <a:rPr lang="pt-BR" sz="1200" dirty="0" smtClean="0">
                <a:solidFill>
                  <a:srgbClr val="002060"/>
                </a:solidFill>
              </a:rPr>
              <a:t>De maneira independente, nos EUA, improvisou a colagem dos </a:t>
            </a:r>
            <a:r>
              <a:rPr lang="pt-BR" sz="1200" dirty="0" err="1" smtClean="0">
                <a:solidFill>
                  <a:srgbClr val="002060"/>
                </a:solidFill>
              </a:rPr>
              <a:t>bráquetes</a:t>
            </a:r>
            <a:r>
              <a:rPr lang="pt-BR" sz="1200" dirty="0" smtClean="0">
                <a:solidFill>
                  <a:srgbClr val="002060"/>
                </a:solidFill>
              </a:rPr>
              <a:t> convencionais nas superfícies linguais dos dentes.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92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RUMMEL et. al, 1999 descreveram os problemas mais comuns relatados por profissionais com experiência: a taxa de perda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era substancialmente maior que nos casos vestibulares e a técnica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recolagem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indireta era complexa e imprecisa; o processo de refinamento era demorado e a qualidade média ficava muito aquém dos casos vestibulares.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WIECHMANN et. al, 2002 apresentaram um novo sistema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linguais que diferiam fundamentalmente em design e em método de fabricação dos aparelhos existentes até então, um dos primeiros sistemas testados da ortodontia lingual individualizada. Usando a tecnologia CAD/CAM, os processos de produção e posicionamento do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normalmente separados, foram fundidos em uma unidade. Dessa forma, foi possível fazer o planejamento com um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set-up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digital e executar de forma a obter um tratamento mais previsível e seguro. Este sistema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individualizados apresentou melhor conforto do paciente, simplificação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recolagens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 caso de perdas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maior precisão e aprimoramento no curso do tratamento. </a:t>
            </a:r>
            <a:endParaRPr lang="pt-BR" sz="1200" dirty="0" smtClean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698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GRACCO et. al., 2013 descreveram que o uso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personalizados ao paciente, dispositivos de transferência indireta e arcos personalizados diminuem o tempo de tratamento e o tempo de cadeira, tornando os casos ortodônticos mais previsíveis, precisos e eficientes. A necessidade de ajustes demorados é bastante reduzida e a personalização do aparelho facilita ainda mais a construção da oclusão final desejada a partir do primeiro dia de tratamento.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97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ALOBEID et. al., 2018, testaram a eficiência de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linguais e labiais em um estudo in vitro, utilizando o sistema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Incognito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 concluíram que, em comparação com os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labiais, os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bráquetes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linguais customizados apresentaram menor efetividade na movimentação dos dentes durante fase de alinhamento e nivelamento.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706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002060"/>
                </a:solidFill>
              </a:rPr>
              <a:t>WIECHMANN et. al., 1999, na Alemanha, inventou o Sistema </a:t>
            </a:r>
            <a:r>
              <a:rPr lang="pt-BR" sz="1200" dirty="0" err="1" smtClean="0">
                <a:solidFill>
                  <a:srgbClr val="002060"/>
                </a:solidFill>
              </a:rPr>
              <a:t>Incognito</a:t>
            </a:r>
            <a:r>
              <a:rPr lang="pt-BR" sz="12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 ™,</a:t>
            </a:r>
            <a:r>
              <a:rPr lang="pt-BR" sz="1200" baseline="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 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gerando enorme interesse na técnica no final da última década. Sua companhia e técnica foram adquiridos pela 3M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Unitek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 2009</a:t>
            </a:r>
            <a:r>
              <a:rPr lang="pt-BR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Cada bráquete customizado é fabricado através da tecnologia CAD/CAM e um jig de transferência para colagem indireta também é confeccionado. Os arcos são customizados através de um robô, que é capaz de tratar termicamente a liga dos arcos Cooper NiTi com memória de forma em um formato de arco personalizado. Essa tecnologia aplicada à customização dos arcos permite que o ortodontista possa trabalhar com arcos mais leves e de pequenos diâmetros durante o tratamento. </a:t>
            </a:r>
            <a:endParaRPr lang="pt-B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002060"/>
                </a:solidFill>
              </a:rPr>
              <a:t>GRAUER et. al, 2011 descreveram que, dessa forma, os avanços tecnológicos no sistema </a:t>
            </a:r>
            <a:r>
              <a:rPr lang="pt-BR" sz="1200" dirty="0" err="1" smtClean="0">
                <a:solidFill>
                  <a:srgbClr val="002060"/>
                </a:solidFill>
              </a:rPr>
              <a:t>Incognito</a:t>
            </a:r>
            <a:r>
              <a:rPr lang="pt-BR" sz="1200" dirty="0" smtClean="0">
                <a:solidFill>
                  <a:srgbClr val="002060"/>
                </a:solidFill>
              </a:rPr>
              <a:t> ajudaram a solucionar os três maiores problemas na ortodontia </a:t>
            </a:r>
            <a:r>
              <a:rPr lang="pt-BR" sz="1200" dirty="0" err="1" smtClean="0">
                <a:solidFill>
                  <a:srgbClr val="002060"/>
                </a:solidFill>
              </a:rPr>
              <a:t>lingual:</a:t>
            </a:r>
            <a:r>
              <a:rPr lang="pt-BR" sz="2400" dirty="0" err="1" smtClean="0">
                <a:solidFill>
                  <a:srgbClr val="002060"/>
                </a:solidFill>
              </a:rPr>
              <a:t>Melhora</a:t>
            </a:r>
            <a:r>
              <a:rPr lang="pt-BR" sz="2400" dirty="0" smtClean="0">
                <a:solidFill>
                  <a:srgbClr val="002060"/>
                </a:solidFill>
              </a:rPr>
              <a:t> no </a:t>
            </a:r>
            <a:r>
              <a:rPr lang="pt-BR" sz="2400" dirty="0" err="1" smtClean="0">
                <a:solidFill>
                  <a:srgbClr val="002060"/>
                </a:solidFill>
              </a:rPr>
              <a:t>coforto</a:t>
            </a:r>
            <a:r>
              <a:rPr lang="pt-BR" sz="2400" dirty="0" smtClean="0">
                <a:solidFill>
                  <a:srgbClr val="002060"/>
                </a:solidFill>
              </a:rPr>
              <a:t> e na fala; Melhorar a precisão das </a:t>
            </a:r>
            <a:r>
              <a:rPr lang="pt-BR" sz="2400" dirty="0" err="1" smtClean="0">
                <a:solidFill>
                  <a:srgbClr val="002060"/>
                </a:solidFill>
              </a:rPr>
              <a:t>recoalagens</a:t>
            </a:r>
            <a:r>
              <a:rPr lang="pt-BR" sz="2400" dirty="0" smtClean="0">
                <a:solidFill>
                  <a:srgbClr val="002060"/>
                </a:solidFill>
              </a:rPr>
              <a:t>; Facilitar o acabamento e refinamento.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solidFill>
                <a:srgbClr val="00206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378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KNÖSEL et. al., 2014 compararam a velocidade de tratamento de dois tipos de sistemas ortodônticos linguais customizados,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Incognito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™ e WIN. Na análise, que envolveu o tratamento de 376 casos divididos em subgrupos de acordo com a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complexidade, o tempo de tratamento com sistema WIN foi significativamente menor que com os sistema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Incognito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LOSSDÖRFER et al., 2014 analisaram a capacidade de torque do sistema WIN em combinação com diferentes dimensões do arco final. Dada a alta precisão da combinação </a:t>
            </a:r>
            <a:r>
              <a:rPr lang="pt-B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bráquete</a:t>
            </a:r>
            <a:r>
              <a:rPr lang="pt-B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-slot-arco do suporte fornecido pelo WIN, um controle de torque efetivo pôde ser clinicamente realizado. </a:t>
            </a:r>
            <a:endParaRPr lang="pt-BR" sz="1200" dirty="0" smtClean="0">
              <a:solidFill>
                <a:srgbClr val="00206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002060"/>
                </a:solidFill>
              </a:rPr>
              <a:t>PAULS et. al., 2017, ao testar as discrepâncias entre modelo final e </a:t>
            </a:r>
            <a:r>
              <a:rPr lang="pt-BR" sz="1200" dirty="0" err="1" smtClean="0">
                <a:solidFill>
                  <a:srgbClr val="002060"/>
                </a:solidFill>
              </a:rPr>
              <a:t>set-up</a:t>
            </a:r>
            <a:r>
              <a:rPr lang="pt-BR" sz="1200" dirty="0" smtClean="0">
                <a:solidFill>
                  <a:srgbClr val="002060"/>
                </a:solidFill>
              </a:rPr>
              <a:t> utilizando o sistema WIN, constatou que é possível obter o resultado previsto pelo </a:t>
            </a:r>
            <a:r>
              <a:rPr lang="pt-BR" sz="1200" dirty="0" err="1" smtClean="0">
                <a:solidFill>
                  <a:srgbClr val="002060"/>
                </a:solidFill>
              </a:rPr>
              <a:t>set-up</a:t>
            </a:r>
            <a:r>
              <a:rPr lang="pt-BR" sz="1200" dirty="0" smtClean="0">
                <a:solidFill>
                  <a:srgbClr val="002060"/>
                </a:solidFill>
              </a:rPr>
              <a:t> com altíssima acurácia.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961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002060"/>
                </a:solidFill>
              </a:rPr>
              <a:t>FILLION, 2007 desenvolveu o sistema </a:t>
            </a:r>
            <a:r>
              <a:rPr lang="pt-BR" sz="1200" dirty="0" err="1" smtClean="0">
                <a:solidFill>
                  <a:srgbClr val="002060"/>
                </a:solidFill>
              </a:rPr>
              <a:t>Orapix</a:t>
            </a:r>
            <a:r>
              <a:rPr lang="pt-BR" sz="1200" dirty="0" smtClean="0">
                <a:solidFill>
                  <a:srgbClr val="002060"/>
                </a:solidFill>
              </a:rPr>
              <a:t> na Coreia do Sul em 2006, combinando vantagens de três sistemas previamente existentes: BEST (</a:t>
            </a:r>
            <a:r>
              <a:rPr lang="pt-BR" sz="1200" dirty="0" err="1" smtClean="0">
                <a:solidFill>
                  <a:srgbClr val="002060"/>
                </a:solidFill>
              </a:rPr>
              <a:t>Bonding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with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equal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specific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thickness</a:t>
            </a:r>
            <a:r>
              <a:rPr lang="pt-BR" sz="1200" dirty="0" smtClean="0">
                <a:solidFill>
                  <a:srgbClr val="002060"/>
                </a:solidFill>
              </a:rPr>
              <a:t>), CLASS (</a:t>
            </a:r>
            <a:r>
              <a:rPr lang="pt-BR" sz="1200" dirty="0" err="1" smtClean="0">
                <a:solidFill>
                  <a:srgbClr val="002060"/>
                </a:solidFill>
              </a:rPr>
              <a:t>Custom</a:t>
            </a:r>
            <a:r>
              <a:rPr lang="pt-BR" sz="1200" dirty="0" smtClean="0">
                <a:solidFill>
                  <a:srgbClr val="002060"/>
                </a:solidFill>
              </a:rPr>
              <a:t> lingual </a:t>
            </a:r>
            <a:r>
              <a:rPr lang="pt-BR" sz="1200" dirty="0" err="1" smtClean="0">
                <a:solidFill>
                  <a:srgbClr val="002060"/>
                </a:solidFill>
              </a:rPr>
              <a:t>appliance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set-up</a:t>
            </a:r>
            <a:r>
              <a:rPr lang="pt-BR" sz="1200" dirty="0" smtClean="0">
                <a:solidFill>
                  <a:srgbClr val="002060"/>
                </a:solidFill>
              </a:rPr>
              <a:t> </a:t>
            </a:r>
            <a:r>
              <a:rPr lang="pt-BR" sz="1200" dirty="0" err="1" smtClean="0">
                <a:solidFill>
                  <a:srgbClr val="002060"/>
                </a:solidFill>
              </a:rPr>
              <a:t>service</a:t>
            </a:r>
            <a:r>
              <a:rPr lang="pt-BR" sz="1200" dirty="0" smtClean="0">
                <a:solidFill>
                  <a:srgbClr val="002060"/>
                </a:solidFill>
              </a:rPr>
              <a:t>) e HIRO.</a:t>
            </a:r>
          </a:p>
          <a:p>
            <a:r>
              <a:rPr lang="pt-BR" sz="1200" dirty="0" smtClean="0">
                <a:solidFill>
                  <a:srgbClr val="002060"/>
                </a:solidFill>
              </a:rPr>
              <a:t>Vantagens:</a:t>
            </a:r>
          </a:p>
          <a:p>
            <a:pPr marL="342900" indent="-342900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Precisão do </a:t>
            </a:r>
            <a:r>
              <a:rPr lang="pt-BR" sz="1200" dirty="0" err="1" smtClean="0">
                <a:solidFill>
                  <a:srgbClr val="002060"/>
                </a:solidFill>
              </a:rPr>
              <a:t>set-up</a:t>
            </a:r>
            <a:r>
              <a:rPr lang="pt-BR" sz="1200" dirty="0" smtClean="0">
                <a:solidFill>
                  <a:srgbClr val="002060"/>
                </a:solidFill>
              </a:rPr>
              <a:t> e dos </a:t>
            </a:r>
            <a:r>
              <a:rPr lang="pt-BR" sz="1200" dirty="0" err="1" smtClean="0">
                <a:solidFill>
                  <a:srgbClr val="002060"/>
                </a:solidFill>
              </a:rPr>
              <a:t>jigs</a:t>
            </a:r>
            <a:r>
              <a:rPr lang="pt-BR" sz="1200" dirty="0" smtClean="0">
                <a:solidFill>
                  <a:srgbClr val="002060"/>
                </a:solidFill>
              </a:rPr>
              <a:t> de posicionamento;</a:t>
            </a:r>
          </a:p>
          <a:p>
            <a:pPr marL="342900" indent="-342900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Possibilidade de checagem do </a:t>
            </a:r>
            <a:r>
              <a:rPr lang="pt-BR" sz="1200" dirty="0" err="1" smtClean="0">
                <a:solidFill>
                  <a:srgbClr val="002060"/>
                </a:solidFill>
              </a:rPr>
              <a:t>set-up</a:t>
            </a:r>
            <a:endParaRPr lang="pt-BR" sz="120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Customização da posição do </a:t>
            </a:r>
            <a:r>
              <a:rPr lang="pt-BR" sz="1200" dirty="0" err="1" smtClean="0">
                <a:solidFill>
                  <a:srgbClr val="002060"/>
                </a:solidFill>
              </a:rPr>
              <a:t>bráquete</a:t>
            </a:r>
            <a:r>
              <a:rPr lang="pt-BR" sz="1200" dirty="0" smtClean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distância do esmalte;</a:t>
            </a:r>
          </a:p>
          <a:p>
            <a:pPr marL="342900" indent="-342900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customização dos arcos retos; </a:t>
            </a:r>
          </a:p>
          <a:p>
            <a:pPr marL="342900" indent="-342900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colagem e </a:t>
            </a:r>
            <a:r>
              <a:rPr lang="pt-BR" sz="1200" dirty="0" err="1" smtClean="0">
                <a:solidFill>
                  <a:srgbClr val="002060"/>
                </a:solidFill>
              </a:rPr>
              <a:t>recolagem</a:t>
            </a:r>
            <a:r>
              <a:rPr lang="pt-BR" sz="1200" dirty="0" smtClean="0">
                <a:solidFill>
                  <a:srgbClr val="002060"/>
                </a:solidFill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mecânica simplificada; </a:t>
            </a:r>
          </a:p>
          <a:p>
            <a:pPr marL="342900" indent="-342900">
              <a:buFontTx/>
              <a:buChar char="-"/>
            </a:pPr>
            <a:r>
              <a:rPr lang="pt-BR" sz="1200" dirty="0" smtClean="0">
                <a:solidFill>
                  <a:srgbClr val="002060"/>
                </a:solidFill>
              </a:rPr>
              <a:t>maior conforto.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A3268-34D8-40E5-BD28-C32D873CDC2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600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8.jpg"/><Relationship Id="rId4" Type="http://schemas.openxmlformats.org/officeDocument/2006/relationships/image" Target="../media/image32.emf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28.jp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8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6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6.png"/><Relationship Id="rId5" Type="http://schemas.openxmlformats.org/officeDocument/2006/relationships/image" Target="../media/image22.jpg"/><Relationship Id="rId10" Type="http://schemas.openxmlformats.org/officeDocument/2006/relationships/image" Target="../media/image12.jpg"/><Relationship Id="rId4" Type="http://schemas.microsoft.com/office/2007/relationships/hdphoto" Target="../media/hdphoto1.wdp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73" y="0"/>
            <a:ext cx="12475020" cy="1064597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4" name="CaixaDeTexto 3"/>
          <p:cNvSpPr txBox="1"/>
          <p:nvPr/>
        </p:nvSpPr>
        <p:spPr>
          <a:xfrm>
            <a:off x="803443" y="2628870"/>
            <a:ext cx="10697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Vantagens dos Sistemas de </a:t>
            </a:r>
            <a:r>
              <a:rPr lang="pt-BR" sz="4800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bráquetes</a:t>
            </a:r>
            <a:r>
              <a:rPr lang="pt-BR" sz="4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 linguais customizados</a:t>
            </a:r>
            <a:endParaRPr lang="pt-BR" sz="4800" dirty="0"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271467" y="4969045"/>
            <a:ext cx="3940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Aluna: </a:t>
            </a:r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Francini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 Silva</a:t>
            </a:r>
          </a:p>
          <a:p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Prof. Orientador: Jairo Benetti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499631" y="256252"/>
            <a:ext cx="730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Faculdade Sete Lagoas</a:t>
            </a:r>
            <a:endParaRPr lang="pt-BR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0413972" y="-1524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81" y="-292091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98978" y="3309702"/>
            <a:ext cx="5431164" cy="334843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Precisão do </a:t>
            </a:r>
            <a:r>
              <a:rPr lang="pt-BR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set-up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e </a:t>
            </a:r>
            <a:r>
              <a:rPr lang="pt-BR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jigs</a:t>
            </a:r>
            <a:r>
              <a:rPr lang="pt-B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;</a:t>
            </a:r>
            <a:endParaRPr lang="pt-BR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</a:t>
            </a:r>
            <a:r>
              <a:rPr lang="pt-B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hecagem 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 </a:t>
            </a:r>
            <a:r>
              <a:rPr lang="pt-BR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set-up</a:t>
            </a:r>
            <a:endParaRPr lang="pt-BR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Customização da posição do </a:t>
            </a:r>
            <a:r>
              <a:rPr lang="pt-BR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bráquete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pt-B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Distância 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 esmalte;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pt-B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Customização 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dos arcos retos; 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pt-B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Colagem 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 </a:t>
            </a:r>
            <a:r>
              <a:rPr lang="pt-BR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recolagem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; 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</a:t>
            </a:r>
            <a:r>
              <a:rPr lang="pt-B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ecânica 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simplificada; </a:t>
            </a:r>
          </a:p>
          <a:p>
            <a:pPr marL="342900" indent="-342900">
              <a:spcAft>
                <a:spcPts val="800"/>
              </a:spcAft>
              <a:buFontTx/>
              <a:buChar char="-"/>
            </a:pPr>
            <a:r>
              <a:rPr lang="pt-B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Maior 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conforto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.</a:t>
            </a:r>
            <a:endParaRPr lang="pt-BR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233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Orapix</a:t>
            </a:r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®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68" y="2216802"/>
            <a:ext cx="2698198" cy="210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715" y="1741543"/>
            <a:ext cx="4415258" cy="154908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42" y="299583"/>
            <a:ext cx="1210597" cy="1656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404" y="1483432"/>
            <a:ext cx="2858489" cy="223723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946" y="4819144"/>
            <a:ext cx="2750054" cy="183899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1058" y="4076334"/>
            <a:ext cx="2710835" cy="236960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46" y="1035895"/>
            <a:ext cx="835047" cy="55655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832127" y="1108935"/>
            <a:ext cx="1666448" cy="44267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Fillion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2007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9" y="4581353"/>
            <a:ext cx="197167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4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33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Harmony</a:t>
            </a:r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®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847"/>
            <a:ext cx="2569779" cy="25654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15" y="3835126"/>
            <a:ext cx="5192668" cy="30228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89" y="351899"/>
            <a:ext cx="893230" cy="59399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1" y="1297797"/>
            <a:ext cx="4891584" cy="260069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24370"/>
            <a:ext cx="4646300" cy="323362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294993" y="1345786"/>
            <a:ext cx="3284250" cy="23949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ctr">
              <a:spcAft>
                <a:spcPts val="800"/>
              </a:spcAft>
              <a:buFontTx/>
              <a:buChar char="-"/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Set-up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digital 3D</a:t>
            </a:r>
          </a:p>
          <a:p>
            <a:pPr marL="342900" indent="-342900" algn="ctr">
              <a:spcAft>
                <a:spcPts val="800"/>
              </a:spcAft>
              <a:buFontTx/>
              <a:buChar char="-"/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PADs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customizados</a:t>
            </a:r>
          </a:p>
          <a:p>
            <a:pPr marL="342900" indent="-342900" algn="ctr">
              <a:spcAft>
                <a:spcPts val="800"/>
              </a:spcAft>
              <a:buFontTx/>
              <a:buChar char="-"/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Bráquetes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autoligados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interativos</a:t>
            </a:r>
          </a:p>
          <a:p>
            <a:pPr marL="342900" indent="-342900" algn="ctr">
              <a:spcAft>
                <a:spcPts val="800"/>
              </a:spcAft>
              <a:buFontTx/>
              <a:buChar char="-"/>
            </a:pP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Arcos pré-formados </a:t>
            </a:r>
          </a:p>
          <a:p>
            <a:pPr marL="342900" indent="-342900" algn="ctr">
              <a:spcAft>
                <a:spcPts val="800"/>
              </a:spcAft>
              <a:buFontTx/>
              <a:buChar char="-"/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Jigs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posicionadores</a:t>
            </a:r>
            <a:endParaRPr lang="pt-BR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52815" y="1439112"/>
            <a:ext cx="5885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Lingual Matrix®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14541" y="449983"/>
            <a:ext cx="5885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E-brace</a:t>
            </a:r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®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41397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637" y="2270109"/>
            <a:ext cx="912704" cy="60736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 r="25873"/>
          <a:stretch/>
        </p:blipFill>
        <p:spPr>
          <a:xfrm>
            <a:off x="8457963" y="3101106"/>
            <a:ext cx="3048075" cy="277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7006" r="12592" b="12889"/>
          <a:stretch/>
        </p:blipFill>
        <p:spPr>
          <a:xfrm>
            <a:off x="8457963" y="2226869"/>
            <a:ext cx="1187744" cy="7872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29" y="563880"/>
            <a:ext cx="1036583" cy="6893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9" y="291853"/>
            <a:ext cx="1419588" cy="114725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0"/>
          <a:stretch/>
        </p:blipFill>
        <p:spPr>
          <a:xfrm>
            <a:off x="87055" y="1854610"/>
            <a:ext cx="6633991" cy="284351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41" y="4996202"/>
            <a:ext cx="4115280" cy="176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4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Discussão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17407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65" y="4503205"/>
            <a:ext cx="3954730" cy="81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63" y="4510627"/>
            <a:ext cx="2137997" cy="8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7" b="65195"/>
          <a:stretch/>
        </p:blipFill>
        <p:spPr>
          <a:xfrm>
            <a:off x="5950857" y="3194437"/>
            <a:ext cx="1992923" cy="80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6829843" y="4642275"/>
            <a:ext cx="94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X</a:t>
            </a:r>
            <a:endParaRPr lang="pt-BR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555832" y="1238506"/>
            <a:ext cx="463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Tempo de tratamento</a:t>
            </a:r>
            <a:endParaRPr lang="pt-BR" sz="36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58"/>
            <a:ext cx="7693610" cy="291164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Discussão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17407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1" y="1375069"/>
            <a:ext cx="3265133" cy="2177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10" y="1381213"/>
            <a:ext cx="2857500" cy="2171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27" y="3329621"/>
            <a:ext cx="4863188" cy="338457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552988" y="1219822"/>
            <a:ext cx="242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Colagem</a:t>
            </a:r>
            <a:endParaRPr lang="pt-BR" sz="36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7312" y="1375069"/>
            <a:ext cx="5048961" cy="234084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164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Discussão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564793" y="1242737"/>
            <a:ext cx="242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Conforto</a:t>
            </a:r>
            <a:endParaRPr lang="pt-BR" sz="36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94079"/>
            <a:ext cx="7010400" cy="507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7" y="2043415"/>
            <a:ext cx="3954730" cy="81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7" b="65195"/>
          <a:stretch/>
        </p:blipFill>
        <p:spPr>
          <a:xfrm>
            <a:off x="423707" y="3165036"/>
            <a:ext cx="1992923" cy="80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7" t="56809" r="1456" b="8728"/>
          <a:stretch/>
        </p:blipFill>
        <p:spPr>
          <a:xfrm>
            <a:off x="423707" y="4272369"/>
            <a:ext cx="3737810" cy="99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4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49447" r="738"/>
          <a:stretch/>
        </p:blipFill>
        <p:spPr>
          <a:xfrm>
            <a:off x="5816921" y="1839580"/>
            <a:ext cx="6171879" cy="35052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Discussão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705432" y="5348412"/>
            <a:ext cx="2394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Grauer</a:t>
            </a:r>
            <a:r>
              <a:rPr lang="pt-BR" sz="1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2011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564793" y="1242737"/>
            <a:ext cx="242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Precisão</a:t>
            </a:r>
            <a:endParaRPr lang="pt-BR" sz="36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29761" y="1889068"/>
            <a:ext cx="2806870" cy="1441529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</a:t>
            </a:r>
            <a:r>
              <a:rPr lang="pt-BR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et. al., 2003</a:t>
            </a:r>
            <a:endParaRPr lang="pt-BR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>
              <a:spcAft>
                <a:spcPts val="800"/>
              </a:spcAft>
            </a:pPr>
            <a:r>
              <a:rPr lang="pt-BR" b="1" dirty="0" smtClean="0">
                <a:solidFill>
                  <a:srgbClr val="C00000"/>
                </a:solidFill>
              </a:rPr>
              <a:t>Acurácia </a:t>
            </a:r>
            <a:r>
              <a:rPr lang="pt-BR" b="1" dirty="0" err="1" smtClean="0">
                <a:solidFill>
                  <a:srgbClr val="C00000"/>
                </a:solidFill>
              </a:rPr>
              <a:t>bráquete</a:t>
            </a:r>
            <a:r>
              <a:rPr lang="pt-BR" b="1" dirty="0" smtClean="0">
                <a:solidFill>
                  <a:srgbClr val="C00000"/>
                </a:solidFill>
              </a:rPr>
              <a:t>-arco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9761" y="3492347"/>
            <a:ext cx="2806870" cy="1248569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Grauer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2011</a:t>
            </a:r>
            <a:endParaRPr lang="pt-BR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rgbClr val="C00000"/>
                </a:solidFill>
              </a:rPr>
              <a:t>Set-up</a:t>
            </a:r>
            <a:r>
              <a:rPr lang="pt-BR" b="1" dirty="0" smtClean="0">
                <a:solidFill>
                  <a:srgbClr val="C00000"/>
                </a:solidFill>
              </a:rPr>
              <a:t> X Modelo final</a:t>
            </a:r>
          </a:p>
          <a:p>
            <a:pPr algn="ctr">
              <a:spcAft>
                <a:spcPts val="800"/>
              </a:spcAft>
            </a:pPr>
            <a:r>
              <a:rPr lang="pt-BR" b="1" dirty="0" smtClean="0">
                <a:solidFill>
                  <a:srgbClr val="C00000"/>
                </a:solidFill>
              </a:rPr>
              <a:t>(</a:t>
            </a:r>
            <a:r>
              <a:rPr lang="pt-BR" b="1" dirty="0" err="1" smtClean="0">
                <a:solidFill>
                  <a:srgbClr val="C00000"/>
                </a:solidFill>
              </a:rPr>
              <a:t>Incognito</a:t>
            </a:r>
            <a:r>
              <a:rPr lang="pt-BR" b="1" dirty="0" smtClean="0">
                <a:solidFill>
                  <a:srgbClr val="C00000"/>
                </a:solidFill>
              </a:rPr>
              <a:t>™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561991" y="2201209"/>
            <a:ext cx="1629569" cy="408623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Fillion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2011</a:t>
            </a:r>
            <a:endParaRPr lang="pt-BR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016582" y="2780438"/>
            <a:ext cx="2716800" cy="408623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Lossdörfer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2014</a:t>
            </a:r>
            <a:endParaRPr lang="pt-BR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016582" y="3492347"/>
            <a:ext cx="2775226" cy="1248569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Pauls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., 2017</a:t>
            </a:r>
            <a:endParaRPr lang="pt-BR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rgbClr val="C00000"/>
                </a:solidFill>
              </a:rPr>
              <a:t>Set-up</a:t>
            </a:r>
            <a:r>
              <a:rPr lang="pt-BR" b="1" dirty="0" smtClean="0">
                <a:solidFill>
                  <a:srgbClr val="C00000"/>
                </a:solidFill>
              </a:rPr>
              <a:t> X Modelo final</a:t>
            </a:r>
          </a:p>
          <a:p>
            <a:pPr algn="ctr">
              <a:spcAft>
                <a:spcPts val="800"/>
              </a:spcAft>
            </a:pPr>
            <a:r>
              <a:rPr lang="pt-BR" b="1" dirty="0" smtClean="0">
                <a:solidFill>
                  <a:srgbClr val="C00000"/>
                </a:solidFill>
              </a:rPr>
              <a:t>(WIN)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294506" y="5719911"/>
            <a:ext cx="3284250" cy="828596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Alobeid</a:t>
            </a:r>
            <a:r>
              <a:rPr lang="pt-BR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2018</a:t>
            </a:r>
            <a:endParaRPr lang="pt-BR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>
              <a:spcAft>
                <a:spcPts val="800"/>
              </a:spcAft>
            </a:pPr>
            <a:r>
              <a:rPr lang="pt-BR" b="1" dirty="0" err="1" smtClean="0">
                <a:solidFill>
                  <a:srgbClr val="C00000"/>
                </a:solidFill>
              </a:rPr>
              <a:t>Incognito</a:t>
            </a:r>
            <a:r>
              <a:rPr lang="pt-BR" b="1" dirty="0" smtClean="0">
                <a:solidFill>
                  <a:srgbClr val="C00000"/>
                </a:solidFill>
              </a:rPr>
              <a:t>™ X Ap. Labiais</a:t>
            </a:r>
          </a:p>
        </p:txBody>
      </p:sp>
    </p:spTree>
    <p:extLst>
      <p:ext uri="{BB962C8B-B14F-4D97-AF65-F5344CB8AC3E}">
        <p14:creationId xmlns:p14="http://schemas.microsoft.com/office/powerpoint/2010/main" val="220875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Discussão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564793" y="1242737"/>
            <a:ext cx="2424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Controle do </a:t>
            </a:r>
            <a:r>
              <a:rPr lang="pt-BR" sz="3600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set-up</a:t>
            </a:r>
            <a:r>
              <a:rPr lang="pt-BR" sz="36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 virtual</a:t>
            </a:r>
            <a:endParaRPr lang="pt-BR" sz="36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355" y="3986077"/>
            <a:ext cx="3420264" cy="24958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" y="1375069"/>
            <a:ext cx="4638522" cy="34923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13" y="3124979"/>
            <a:ext cx="5817645" cy="34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Discussão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791074" y="1242737"/>
            <a:ext cx="3198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Controle tridimensional dos incisivos</a:t>
            </a:r>
            <a:endParaRPr lang="pt-BR" sz="36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5" b="44839"/>
          <a:stretch/>
        </p:blipFill>
        <p:spPr>
          <a:xfrm>
            <a:off x="429064" y="1486984"/>
            <a:ext cx="4663441" cy="257857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139713" y="1864511"/>
            <a:ext cx="1912572" cy="510778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Fillion</a:t>
            </a:r>
            <a:r>
              <a:rPr lang="pt-BR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2011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28" y="4559280"/>
            <a:ext cx="2133600" cy="21431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28" y="4135788"/>
            <a:ext cx="4290191" cy="2673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2031437" y="5472696"/>
            <a:ext cx="2730073" cy="510778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Lossdorfer</a:t>
            </a:r>
            <a:r>
              <a:rPr lang="pt-BR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2014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7" b="65195"/>
          <a:stretch/>
        </p:blipFill>
        <p:spPr>
          <a:xfrm>
            <a:off x="5099538" y="2481429"/>
            <a:ext cx="1992923" cy="80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68" y="5978802"/>
            <a:ext cx="1824209" cy="72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05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Discussão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8791074" y="1242737"/>
            <a:ext cx="319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Expansão</a:t>
            </a:r>
            <a:endParaRPr lang="pt-BR" sz="360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155" r="385" b="16257"/>
          <a:stretch/>
        </p:blipFill>
        <p:spPr>
          <a:xfrm>
            <a:off x="682923" y="1889068"/>
            <a:ext cx="5344929" cy="3780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2157958" y="5935206"/>
            <a:ext cx="2394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Grauer</a:t>
            </a:r>
            <a:r>
              <a:rPr lang="pt-BR" sz="16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2011</a:t>
            </a:r>
          </a:p>
        </p:txBody>
      </p:sp>
      <p:sp>
        <p:nvSpPr>
          <p:cNvPr id="10" name="Seta para a esquerda e para a direita 9"/>
          <p:cNvSpPr/>
          <p:nvPr/>
        </p:nvSpPr>
        <p:spPr>
          <a:xfrm>
            <a:off x="2347294" y="5021721"/>
            <a:ext cx="2021505" cy="2905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6585042" y="2984532"/>
            <a:ext cx="3168558" cy="510778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Grauer</a:t>
            </a:r>
            <a:r>
              <a:rPr lang="pt-BR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2011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85041" y="4108801"/>
            <a:ext cx="3168559" cy="510778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George et. al., 2013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907040" y="3549336"/>
            <a:ext cx="57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C00000"/>
                </a:solidFill>
              </a:rPr>
              <a:t>X</a:t>
            </a:r>
            <a:endParaRPr lang="pt-B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304" y="1425317"/>
            <a:ext cx="3905984" cy="390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592" y="1296551"/>
            <a:ext cx="3920728" cy="2391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aixaDeTexto 1"/>
          <p:cNvSpPr txBox="1"/>
          <p:nvPr/>
        </p:nvSpPr>
        <p:spPr>
          <a:xfrm>
            <a:off x="0" y="33643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Introdução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421157298"/>
              </p:ext>
            </p:extLst>
          </p:nvPr>
        </p:nvGraphicFramePr>
        <p:xfrm>
          <a:off x="538480" y="1127760"/>
          <a:ext cx="4841240" cy="5151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m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130" y="3567430"/>
            <a:ext cx="4066124" cy="2707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96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EB26BD-F46F-4BED-A0F6-E935A7B17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5EEB26BD-F46F-4BED-A0F6-E935A7B17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5EEB26BD-F46F-4BED-A0F6-E935A7B17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874627-7F81-446B-9D40-460309689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00874627-7F81-446B-9D40-460309689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00874627-7F81-446B-9D40-460309689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BFBA57-54EE-473C-A2A4-FAC32F680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graphicEl>
                                              <a:dgm id="{B7BFBA57-54EE-473C-A2A4-FAC32F680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B7BFBA57-54EE-473C-A2A4-FAC32F680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A8100D-76DF-493B-A0B3-FB6C312AF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BAA8100D-76DF-493B-A0B3-FB6C312AF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BAA8100D-76DF-493B-A0B3-FB6C312AF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1313E6-1D39-4A09-A984-CC039D3D7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341313E6-1D39-4A09-A984-CC039D3D7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341313E6-1D39-4A09-A984-CC039D3D7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Conclusão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17" y="1696822"/>
            <a:ext cx="2286000" cy="1525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7" y="4969214"/>
            <a:ext cx="2286000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25466" r="16841" b="32544"/>
          <a:stretch/>
        </p:blipFill>
        <p:spPr>
          <a:xfrm>
            <a:off x="5713997" y="1814703"/>
            <a:ext cx="3033858" cy="129806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45962" y="1866501"/>
            <a:ext cx="2188190" cy="112371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Redução no tempo de tratamento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77644" y="3494507"/>
            <a:ext cx="2587583" cy="112371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Maior facilidade nas colagens e </a:t>
            </a:r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recolagens</a:t>
            </a:r>
            <a:endParaRPr lang="pt-BR" sz="20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747855" y="1562557"/>
            <a:ext cx="2963918" cy="1804749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Maior precisão no planejamento e acurácia nas movimentações dentárias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7" y="3367306"/>
            <a:ext cx="2267984" cy="137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ixaDeTexto 14"/>
          <p:cNvSpPr txBox="1"/>
          <p:nvPr/>
        </p:nvSpPr>
        <p:spPr>
          <a:xfrm>
            <a:off x="2977644" y="5102302"/>
            <a:ext cx="2256508" cy="112371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Maior conforto e facilidade na fonação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4023" r="62069" b="47080"/>
          <a:stretch/>
        </p:blipFill>
        <p:spPr>
          <a:xfrm>
            <a:off x="6368982" y="4992100"/>
            <a:ext cx="1219391" cy="16102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CaixaDeTexto 16"/>
          <p:cNvSpPr txBox="1"/>
          <p:nvPr/>
        </p:nvSpPr>
        <p:spPr>
          <a:xfrm>
            <a:off x="7813288" y="5235390"/>
            <a:ext cx="2963918" cy="112371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Maior controle tridimensional dos incisivos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7125" r="4077" b="22414"/>
          <a:stretch/>
        </p:blipFill>
        <p:spPr>
          <a:xfrm>
            <a:off x="5983586" y="3494507"/>
            <a:ext cx="2494679" cy="142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ixaDeTexto 18"/>
          <p:cNvSpPr txBox="1"/>
          <p:nvPr/>
        </p:nvSpPr>
        <p:spPr>
          <a:xfrm>
            <a:off x="8703775" y="3888074"/>
            <a:ext cx="2963918" cy="783193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Possibilidade de ajuste do </a:t>
            </a:r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set-up</a:t>
            </a:r>
            <a:endParaRPr lang="pt-BR" sz="20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5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Referências Bibliográficas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3432" y="1375069"/>
            <a:ext cx="5715000" cy="518603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ALOBEID, A.; EL-BIALY, T.; REIMANN, S.; KEILIG, L.; CORNELIUS, D.; JÄGER, A.; BOURAUEL, C.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Comparision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of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the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efficacy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of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tooth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alignment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among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lingual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and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labial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brackets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an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in vitro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study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Eur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J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30, n. 40, p. 660-665, 2018.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ARAÚJO, A. M.; SILVA, F. O.; URSI, W. J. S.; WERNECK, E. C. Conforto e Fonação com a nova geração de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bráquetes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linguais individualizados. 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Rev. CEFAG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11, n. 4, p. 701-707,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Out.-Dez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2009.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CREEKMORE, T. D. Precision placement of lingual and labial brackets.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 Am Ling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Assoc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v.1, p. 6-8, 1988.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CREEKMORE, T., Lingual Orthodontics – It’s renaissance.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American Journal of Orthodontics and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Dentofacial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Orthopedics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96, n. 2, p. 120-137, 1989.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e-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brace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disponível em: http://ebraceortho.com/upload/2195/download/1/pdf/Brochure_of_product.pdf (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donwload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realizado em 27/01/2019)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FILLION, D. Computer-generated conception and fabrication of transfer trays for indirect bonding of lingual attachments: The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Orapix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system.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Rev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Orthop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Dentofaciale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41, p. 61-75, 2007. 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096000" y="1375069"/>
            <a:ext cx="5715000" cy="490903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FILLION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D. Clinical advantages of the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Orapix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-straight wire lingual technique.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International Orthodontics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8, p. 125-151.2010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FILLION, D. Lingual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Straightwire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Treatment with the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Orapix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System.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Journal of Clinical Orthodontics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45, n. 9., p. 488-497. 2011.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FUJITA, K., New orthodontic treatment with lingual bracket mushroom arch wire appliance.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American Journal of Orthodontics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76, n. 6, p. 657-675, 1979.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GEORGE, R. D.; HIRANI, S. Fully-customized lingual appliances: how lingual orthodontics became a viable treatment option.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Journal of Orthodontics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40, p.8-13, 2013.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GRACCO, A.; STELLINI, E.; PARENTI, S. I.; BONETTI, G. A.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Individualized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orthodontic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treatment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The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Insignia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system.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Orthodontics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14, p. 88-94. 2013.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GRAUER, D.; PROFFIT, W. R. Accuracy in tooth positioning with a fully customized lingual orthodontic appliance.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American Journal of Orthodontics and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Dentofacial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Orthopedics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v140, p. 433-443, Sep. 2011. </a:t>
            </a:r>
          </a:p>
        </p:txBody>
      </p:sp>
    </p:spTree>
    <p:extLst>
      <p:ext uri="{BB962C8B-B14F-4D97-AF65-F5344CB8AC3E}">
        <p14:creationId xmlns:p14="http://schemas.microsoft.com/office/powerpoint/2010/main" val="107336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Referências Bibliográficas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05152" y="1041023"/>
            <a:ext cx="5843955" cy="581697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Incognito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™ (3M™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Unitek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), disponível em: http://www.solutions.3m.com/wps/portal/3M/en_US/US-Incognito/hidden-braces/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KNÖSEL, M., KLANG, E., HELMS, H., WIECHMANN, D., Lingual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orthodontic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treatment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duration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performance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of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two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different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completely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customized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multi-bracket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appliances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(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incognito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and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WIN) in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groups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with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different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treatment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complexities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Head &amp; Face Medicine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10, n. 46, 2014.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KOTHARI, J. Digital and customized lingual orthodontics: The next step.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The Journal of Indian Orthodontic Society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50, n. 5, p. 33-43. 2016.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KURZ, C.;SWARTZ,M.L.; ANDREIKO,C. Lingual orthodontics: a status report. Part 2: Research and development.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Clin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16, p. 735-740, 1982.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Lingual Matrix™, disponível em: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http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//www.lingualmatrix.com/concept_technology.html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LOSSDÖRFER, S.; BIEBER, C.; SCHWESTKA-POLLY, R.; WIECHMANN, D. Analysis of the torque capacity of a completely customized lingual appliance of the next generation.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Head &amp; Face Medicine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10, n. 4. 2014. </a:t>
            </a:r>
            <a:endParaRPr lang="en-US" sz="12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PAULS, A.; NIENKEMPER, M.; SCHWESTKA-POLLY, R; WIECHMANN, D.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Therapeutic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accuracy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of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the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completely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customized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lingual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appliance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WIN.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Journal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of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Orofacial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Orthopedics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78, p. 52-61, 2017.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54259" y="1335773"/>
            <a:ext cx="5715000" cy="540147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RUMMEL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V.; WIECHMANN, D.; SACHDEVA, R.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Precision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finishing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in lingual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orthodontics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Clin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23, p. 101-113, 1999.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SCUZZO, G.; TAKEMOTO, K.; TAKEMOTO, Y.; TAKEMOTO, A; LOMBARDO, L. A new lingual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straight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wire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technique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Clin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44, p. 114-123, 2010.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STAMM, T.; WIECHMANN, D.; HEINECKEN, A.; EHMER, U.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Relation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between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second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and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third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order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problems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in lingual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orthodontic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treatment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Ling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3, p. 5-11, 2000.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WIECHMANN, D., Lingual orthodontics (part 1): Laboratory procedure.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Orofac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Orthop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60, p. 371-379, 1999.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WIECHMANN, D., Lingual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orthodontics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(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part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2):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Archwire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fabrication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Orofac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Orthop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 60, p. 416-426, 1999.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WIECHMANN, D. A new bracket system for Lingual Orthodontic Treatment. 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Journal of </a:t>
            </a:r>
            <a:r>
              <a:rPr lang="en-US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Orofacial</a:t>
            </a:r>
            <a:r>
              <a:rPr lang="en-US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Orthopedics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n. 63, p. 234-245, 2002.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WIECHMANN, D.; RUMMEL, V.; THALHEIM, A.; SIMON, J. S.; WIECHMANN, L.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Customized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brackets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and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archwires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for lingual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orthodontic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treatment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American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Journal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of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Orthodontics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and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Dentofacial</a:t>
            </a:r>
            <a:r>
              <a:rPr lang="pt-BR" sz="1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pt-BR" sz="12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Orthopedics</a:t>
            </a:r>
            <a:r>
              <a:rPr lang="pt-BR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, v.124, p. 593-599, 2003.</a:t>
            </a:r>
            <a:r>
              <a:rPr lang="pt-BR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853812" y="2617077"/>
            <a:ext cx="3846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Obrigada!</a:t>
            </a:r>
            <a:endParaRPr lang="pt-BR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35167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Proposição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91520" y="2108872"/>
            <a:ext cx="110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002060"/>
                </a:solidFill>
              </a:rPr>
              <a:t>Abordar as </a:t>
            </a:r>
            <a:r>
              <a:rPr lang="pt-BR" sz="2400" dirty="0">
                <a:solidFill>
                  <a:srgbClr val="002060"/>
                </a:solidFill>
              </a:rPr>
              <a:t>vantagens dos aparelhos linguais </a:t>
            </a:r>
            <a:r>
              <a:rPr lang="pt-BR" sz="2400" dirty="0" smtClean="0">
                <a:solidFill>
                  <a:srgbClr val="002060"/>
                </a:solidFill>
              </a:rPr>
              <a:t>individualizados</a:t>
            </a:r>
            <a:r>
              <a:rPr lang="pt-BR" sz="3600" dirty="0" smtClean="0"/>
              <a:t>.</a:t>
            </a: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1041397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4491" r="3164" b="29616"/>
          <a:stretch/>
        </p:blipFill>
        <p:spPr>
          <a:xfrm>
            <a:off x="533400" y="3688079"/>
            <a:ext cx="4096966" cy="213360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65" y="3688078"/>
            <a:ext cx="3233475" cy="215173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21" y="3684743"/>
            <a:ext cx="3802380" cy="213693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86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Revisão de Literatura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0" y="2202287"/>
            <a:ext cx="12192000" cy="12879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67756" y="1177707"/>
            <a:ext cx="183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Fujita, 1979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603161" y="1577817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88831" y="1560997"/>
            <a:ext cx="183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K</a:t>
            </a:r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urz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1982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 flipV="1">
            <a:off x="1488748" y="1967461"/>
            <a:ext cx="2146" cy="234826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56" y="2652344"/>
            <a:ext cx="6319345" cy="2259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1" t="14927" r="34702" b="27286"/>
          <a:stretch/>
        </p:blipFill>
        <p:spPr>
          <a:xfrm>
            <a:off x="6602784" y="2479097"/>
            <a:ext cx="2270760" cy="2636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78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Revisão de Literatura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0" y="2202287"/>
            <a:ext cx="12192000" cy="12879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67756" y="1177707"/>
            <a:ext cx="183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Fujita, 1979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603161" y="1577817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88831" y="1560997"/>
            <a:ext cx="183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K</a:t>
            </a:r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urz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1982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 flipV="1">
            <a:off x="1488748" y="1967461"/>
            <a:ext cx="2146" cy="234826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1" name="Conector reto 10"/>
          <p:cNvCxnSpPr/>
          <p:nvPr/>
        </p:nvCxnSpPr>
        <p:spPr>
          <a:xfrm flipV="1">
            <a:off x="3647642" y="1638724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2628033" y="1222747"/>
            <a:ext cx="198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Rummel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1999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03161" y="3314420"/>
            <a:ext cx="4164673" cy="171962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Perda </a:t>
            </a:r>
            <a:r>
              <a:rPr lang="pt-BR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de </a:t>
            </a:r>
            <a:r>
              <a:rPr lang="pt-BR" sz="20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bráquetes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pt-BR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Técnica de </a:t>
            </a:r>
            <a:r>
              <a:rPr lang="pt-BR" sz="20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recolagem</a:t>
            </a:r>
            <a:r>
              <a:rPr lang="pt-BR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;</a:t>
            </a:r>
            <a:endParaRPr lang="pt-BR" sz="20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pt-BR" sz="20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Processo de 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refinamento;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Qualidade.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 flipV="1">
            <a:off x="4877486" y="1954968"/>
            <a:ext cx="2146" cy="234826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846160" y="1512462"/>
            <a:ext cx="251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2002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941" y="2592485"/>
            <a:ext cx="2834640" cy="199623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885" y="4588716"/>
            <a:ext cx="2774696" cy="1954016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160" y="2586436"/>
            <a:ext cx="3009320" cy="382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4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Revisão de Literatura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0" y="2202287"/>
            <a:ext cx="12192000" cy="12879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67756" y="1177707"/>
            <a:ext cx="183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Fujita, 1979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603161" y="1577817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88831" y="1560997"/>
            <a:ext cx="183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K</a:t>
            </a:r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urz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1982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 flipV="1">
            <a:off x="1488748" y="1967461"/>
            <a:ext cx="2146" cy="234826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1" name="Conector reto 10"/>
          <p:cNvCxnSpPr/>
          <p:nvPr/>
        </p:nvCxnSpPr>
        <p:spPr>
          <a:xfrm flipV="1">
            <a:off x="3647642" y="1638724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2628033" y="1222747"/>
            <a:ext cx="198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Rummel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1999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 flipV="1">
            <a:off x="4877486" y="1954968"/>
            <a:ext cx="2146" cy="234826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846160" y="1512462"/>
            <a:ext cx="251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2002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 flipV="1">
            <a:off x="6713043" y="1621330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5728778" y="1177707"/>
            <a:ext cx="198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Gracco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2013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851465120"/>
              </p:ext>
            </p:extLst>
          </p:nvPr>
        </p:nvGraphicFramePr>
        <p:xfrm>
          <a:off x="378373" y="2475186"/>
          <a:ext cx="11634951" cy="424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56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C5E832-DF62-4A16-AE6F-E35AA5FC4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C1C5E832-DF62-4A16-AE6F-E35AA5FC4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C1C5E832-DF62-4A16-AE6F-E35AA5FC4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EEE9F3-CD60-4BCE-B347-F35CAAAC65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6BEEE9F3-CD60-4BCE-B347-F35CAAAC65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6BEEE9F3-CD60-4BCE-B347-F35CAAAC65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9848E8F-DB94-445E-81B9-CB98C9B9AD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59848E8F-DB94-445E-81B9-CB98C9B9AD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59848E8F-DB94-445E-81B9-CB98C9B9AD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261DBE7-F791-4A7C-939C-038C1707A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5261DBE7-F791-4A7C-939C-038C1707A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5261DBE7-F791-4A7C-939C-038C1707A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D3761E-8941-4633-9EED-FB5935761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DCD3761E-8941-4633-9EED-FB5935761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DCD3761E-8941-4633-9EED-FB5935761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/>
      <p:bldGraphic spid="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77" y="3815287"/>
            <a:ext cx="3810000" cy="252412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27203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Revisão de Literatura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0" y="2202287"/>
            <a:ext cx="12192000" cy="12879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67756" y="1177707"/>
            <a:ext cx="183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Fujita, 1979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Conector reto 7"/>
          <p:cNvCxnSpPr/>
          <p:nvPr/>
        </p:nvCxnSpPr>
        <p:spPr>
          <a:xfrm flipV="1">
            <a:off x="603161" y="1577817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788831" y="1560997"/>
            <a:ext cx="1839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K</a:t>
            </a:r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urz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1982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3" name="Conector reto 12"/>
          <p:cNvCxnSpPr/>
          <p:nvPr/>
        </p:nvCxnSpPr>
        <p:spPr>
          <a:xfrm flipV="1">
            <a:off x="1488748" y="1967461"/>
            <a:ext cx="2146" cy="234826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1" name="Conector reto 10"/>
          <p:cNvCxnSpPr/>
          <p:nvPr/>
        </p:nvCxnSpPr>
        <p:spPr>
          <a:xfrm flipV="1">
            <a:off x="3647642" y="1638724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2628033" y="1222747"/>
            <a:ext cx="198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Rummel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1999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 flipV="1">
            <a:off x="4877486" y="1954968"/>
            <a:ext cx="2146" cy="234826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3846160" y="1512462"/>
            <a:ext cx="2517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2002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8" name="Conector reto 17"/>
          <p:cNvCxnSpPr/>
          <p:nvPr/>
        </p:nvCxnSpPr>
        <p:spPr>
          <a:xfrm flipV="1">
            <a:off x="6713043" y="1621330"/>
            <a:ext cx="6439" cy="582485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5728778" y="1177707"/>
            <a:ext cx="198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Gracco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2013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9" name="Conector reto 18"/>
          <p:cNvCxnSpPr/>
          <p:nvPr/>
        </p:nvCxnSpPr>
        <p:spPr>
          <a:xfrm flipV="1">
            <a:off x="8194988" y="1912572"/>
            <a:ext cx="2146" cy="234826"/>
          </a:xfrm>
          <a:prstGeom prst="line">
            <a:avLst/>
          </a:prstGeom>
          <a:ln w="57150">
            <a:solidFill>
              <a:srgbClr val="B01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7375901" y="1457265"/>
            <a:ext cx="198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Alobeid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2018</a:t>
            </a:r>
            <a:endParaRPr lang="pt-BR" sz="20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2229232" y="2974837"/>
            <a:ext cx="2739128" cy="5788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Incognito</a:t>
            </a:r>
            <a:r>
              <a:rPr lang="pt-BR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™</a:t>
            </a:r>
            <a:endParaRPr lang="pt-BR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109404" y="2968944"/>
            <a:ext cx="3430100" cy="5788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Aparelhos labiais</a:t>
            </a:r>
            <a:endParaRPr lang="pt-BR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278814" y="2968944"/>
            <a:ext cx="44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C00000"/>
                </a:solidFill>
              </a:rPr>
              <a:t>X</a:t>
            </a:r>
            <a:endParaRPr lang="pt-BR" sz="3200" b="1" dirty="0">
              <a:solidFill>
                <a:srgbClr val="C00000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8" y="3978843"/>
            <a:ext cx="4208773" cy="233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72" y="3259455"/>
            <a:ext cx="4761186" cy="372562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132" y="563880"/>
            <a:ext cx="4048125" cy="269557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233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err="1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Incognito</a:t>
            </a:r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™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8" y="233401"/>
            <a:ext cx="3211731" cy="19837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977607" y="1127760"/>
            <a:ext cx="3276010" cy="44267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Wiechmann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1999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9088659" y="4082929"/>
            <a:ext cx="2919570" cy="2485787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∙ Melhorar conforto e fala;</a:t>
            </a:r>
          </a:p>
          <a:p>
            <a:r>
              <a:rPr lang="pt-B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∙ Melhorar precisão de </a:t>
            </a:r>
            <a:r>
              <a:rPr lang="pt-BR" sz="20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recolagens</a:t>
            </a:r>
            <a:r>
              <a:rPr lang="pt-B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;</a:t>
            </a:r>
          </a:p>
          <a:p>
            <a:r>
              <a:rPr lang="pt-B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∙ Facilitar acabamento e refinamento.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254439" y="3449189"/>
            <a:ext cx="2588011" cy="44267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Grauer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2011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65" y="1127760"/>
            <a:ext cx="747510" cy="4485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73" y="4388866"/>
            <a:ext cx="1573806" cy="2368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8828" r="5637" b="24127"/>
          <a:stretch/>
        </p:blipFill>
        <p:spPr>
          <a:xfrm>
            <a:off x="2321335" y="2772381"/>
            <a:ext cx="2585544" cy="1403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8" y="4496590"/>
            <a:ext cx="2647421" cy="176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8" y="3732838"/>
            <a:ext cx="1568756" cy="3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build="p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r="20683" b="2729"/>
          <a:stretch/>
        </p:blipFill>
        <p:spPr>
          <a:xfrm>
            <a:off x="0" y="2391234"/>
            <a:ext cx="5833241" cy="440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0" y="2334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eo" panose="020F0502020204030203" pitchFamily="34" charset="0"/>
              </a:rPr>
              <a:t>WIN</a:t>
            </a:r>
            <a:endParaRPr lang="pt-BR" sz="48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eo" panose="020F050202020403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429212" y="0"/>
            <a:ext cx="695988" cy="11277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0535" y="1174473"/>
            <a:ext cx="2516275" cy="44267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Knösel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2014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63398" y="1668224"/>
            <a:ext cx="2650547" cy="783193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rgbClr val="C00000"/>
                </a:solidFill>
              </a:rPr>
              <a:t>Incognito</a:t>
            </a:r>
            <a:r>
              <a:rPr lang="pt-BR" sz="2000" dirty="0" smtClean="0">
                <a:solidFill>
                  <a:srgbClr val="C00000"/>
                </a:solidFill>
              </a:rPr>
              <a:t>™  X  WIN</a:t>
            </a:r>
          </a:p>
          <a:p>
            <a:pPr algn="ctr"/>
            <a:r>
              <a:rPr lang="pt-BR" sz="2000" dirty="0" smtClean="0">
                <a:solidFill>
                  <a:srgbClr val="C00000"/>
                </a:solidFill>
              </a:rPr>
              <a:t>(velocidade)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23870" y="1672185"/>
            <a:ext cx="2975109" cy="44267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Lossdörfer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2014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445988" y="2169897"/>
            <a:ext cx="1330871" cy="44267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rgbClr val="C00000"/>
                </a:solidFill>
              </a:rPr>
              <a:t>Torque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307746" y="1617147"/>
            <a:ext cx="2975109" cy="44267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Pauls</a:t>
            </a:r>
            <a:r>
              <a:rPr lang="pt-BR" sz="20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et. al., 2017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170481" y="2114859"/>
            <a:ext cx="3249638" cy="442674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 smtClean="0">
                <a:solidFill>
                  <a:srgbClr val="C00000"/>
                </a:solidFill>
              </a:rPr>
              <a:t>Set-up</a:t>
            </a:r>
            <a:r>
              <a:rPr lang="pt-BR" sz="2000" dirty="0" smtClean="0">
                <a:solidFill>
                  <a:srgbClr val="C00000"/>
                </a:solidFill>
              </a:rPr>
              <a:t>  X  modelo final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8" y="5047617"/>
            <a:ext cx="4202635" cy="166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l="7565" t="3885" r="-1304" b="11717"/>
          <a:stretch/>
        </p:blipFill>
        <p:spPr>
          <a:xfrm>
            <a:off x="8170481" y="2790497"/>
            <a:ext cx="3481891" cy="2435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CaixaDeTexto 17"/>
          <p:cNvSpPr txBox="1"/>
          <p:nvPr/>
        </p:nvSpPr>
        <p:spPr>
          <a:xfrm>
            <a:off x="8170481" y="5329667"/>
            <a:ext cx="3481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Fig. 3 Lower jaw final model and setup model after the </a:t>
            </a:r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matching process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The accuracy of the matching process is visualized by </a:t>
            </a:r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the color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scale on the right side; screenshot </a:t>
            </a:r>
            <a:r>
              <a:rPr lang="en-US" sz="12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Geomagic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Studio</a:t>
            </a:r>
            <a:endParaRPr lang="pt-BR" sz="1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6"/>
          <a:srcRect t="239" r="36409"/>
          <a:stretch/>
        </p:blipFill>
        <p:spPr>
          <a:xfrm>
            <a:off x="5445988" y="2833865"/>
            <a:ext cx="2152991" cy="2239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27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  <p:bldP spid="10" grpId="0" animBg="1"/>
      <p:bldP spid="11" grpId="0" animBg="1"/>
      <p:bldP spid="12" grpId="0" animBg="1"/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1475</TotalTime>
  <Words>3432</Words>
  <Application>Microsoft Office PowerPoint</Application>
  <PresentationFormat>Widescreen</PresentationFormat>
  <Paragraphs>227</Paragraphs>
  <Slides>23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Aleo</vt:lpstr>
      <vt:lpstr>Arial</vt:lpstr>
      <vt:lpstr>Calibri</vt:lpstr>
      <vt:lpstr>Century Gothic</vt:lpstr>
      <vt:lpstr>Wingdings 3</vt:lpstr>
      <vt:lpstr>Íon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Augusto</dc:creator>
  <cp:lastModifiedBy>Augusto</cp:lastModifiedBy>
  <cp:revision>103</cp:revision>
  <dcterms:created xsi:type="dcterms:W3CDTF">2019-01-30T22:52:28Z</dcterms:created>
  <dcterms:modified xsi:type="dcterms:W3CDTF">2019-03-28T01:40:16Z</dcterms:modified>
</cp:coreProperties>
</file>